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2" r:id="rId1"/>
  </p:sldMasterIdLst>
  <p:sldIdLst>
    <p:sldId id="256" r:id="rId2"/>
    <p:sldId id="260" r:id="rId3"/>
    <p:sldId id="261" r:id="rId4"/>
    <p:sldId id="258" r:id="rId5"/>
    <p:sldId id="257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9691-55F1-B146-BE69-1993519B928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973439C7-D92F-0044-803B-88CEF0A83C2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9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9691-55F1-B146-BE69-1993519B928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39C7-D92F-0044-803B-88CEF0A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9691-55F1-B146-BE69-1993519B928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39C7-D92F-0044-803B-88CEF0A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7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9691-55F1-B146-BE69-1993519B928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39C7-D92F-0044-803B-88CEF0A83C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4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9691-55F1-B146-BE69-1993519B928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39C7-D92F-0044-803B-88CEF0A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1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9691-55F1-B146-BE69-1993519B928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39C7-D92F-0044-803B-88CEF0A83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68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9691-55F1-B146-BE69-1993519B928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39C7-D92F-0044-803B-88CEF0A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67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9691-55F1-B146-BE69-1993519B928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39C7-D92F-0044-803B-88CEF0A83C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7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9691-55F1-B146-BE69-1993519B928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39C7-D92F-0044-803B-88CEF0A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2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9691-55F1-B146-BE69-1993519B928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39C7-D92F-0044-803B-88CEF0A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13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9691-55F1-B146-BE69-1993519B928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39C7-D92F-0044-803B-88CEF0A8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9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DEA9691-55F1-B146-BE69-1993519B928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39C7-D92F-0044-803B-88CEF0A83C28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9646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AE960DC-8A6B-690D-9DD8-F0126ACDCE20}"/>
              </a:ext>
            </a:extLst>
          </p:cNvPr>
          <p:cNvSpPr/>
          <p:nvPr/>
        </p:nvSpPr>
        <p:spPr>
          <a:xfrm>
            <a:off x="-477078" y="4641574"/>
            <a:ext cx="8471900" cy="19198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C4F4F-9C40-2C83-D658-8BE8EF961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247" y="2184306"/>
            <a:ext cx="6815939" cy="130432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The HESS Collective Program ASSIST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C7562-5C8A-10E7-2D27-A03F66837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247" y="3641136"/>
            <a:ext cx="7059469" cy="1160213"/>
          </a:xfrm>
        </p:spPr>
        <p:txBody>
          <a:bodyPr anchor="t">
            <a:normAutofit/>
          </a:bodyPr>
          <a:lstStyle/>
          <a:p>
            <a:pPr algn="l"/>
            <a:r>
              <a:rPr lang="en-US" sz="1600" dirty="0"/>
              <a:t>A community of private colleges &amp; universities working together in Oracle Cloud implementation, support, operations, and innovation.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2922DA-311A-CD96-DCBD-5CA7F6F7F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978" y="323964"/>
            <a:ext cx="2108972" cy="1481301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CC03453-E4FF-CC80-901E-D82CC85A2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919" y="1451697"/>
            <a:ext cx="2271154" cy="276954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8977AE7-7284-99E6-D5B2-3F23651B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06" y="4770738"/>
            <a:ext cx="56959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456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69C6B-0DBE-F782-8ADD-4CED101B5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B6CB-8F30-8C11-DC3D-E127331BA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00" y="503745"/>
            <a:ext cx="7958331" cy="1077229"/>
          </a:xfrm>
        </p:spPr>
        <p:txBody>
          <a:bodyPr/>
          <a:lstStyle/>
          <a:p>
            <a:pPr algn="l"/>
            <a:r>
              <a:rPr lang="en-US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The HESS Collective Community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3ABC64-A6A9-5EC9-8067-4C5124B175D0}"/>
              </a:ext>
            </a:extLst>
          </p:cNvPr>
          <p:cNvSpPr txBox="1"/>
          <p:nvPr/>
        </p:nvSpPr>
        <p:spPr>
          <a:xfrm>
            <a:off x="1578537" y="1501461"/>
            <a:ext cx="93743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comprehensive, community-driven approach to implementation, operations, support and innovation around a common, cloud-native administrative enterprise system, Oracle Cloud. 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Led</a:t>
            </a:r>
            <a:r>
              <a:rPr lang="en-US" sz="2400" dirty="0"/>
              <a:t> by HESS private, non-profit colleges and universities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Supported</a:t>
            </a:r>
            <a:r>
              <a:rPr lang="en-US" sz="2400" dirty="0"/>
              <a:t> by proven, world-class partners,</a:t>
            </a:r>
            <a:br>
              <a:rPr lang="en-US" sz="2400" dirty="0"/>
            </a:br>
            <a:r>
              <a:rPr lang="en-US" sz="2400" dirty="0"/>
              <a:t>Oracle &amp; Drivestream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Coordinated</a:t>
            </a:r>
            <a:r>
              <a:rPr lang="en-US" sz="2400" dirty="0"/>
              <a:t> by the largest technology consortium created specifically for private, non-profit colleges and universities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HESS Consortium – www.hessconsortium.org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150518-1ABA-2E9D-F716-F43FB6909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166" y="197708"/>
            <a:ext cx="705408" cy="86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57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5DE53-590A-D8BC-582E-B9DDA4C5F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13777-C3D3-CC67-8C58-2E51B296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00" y="503745"/>
            <a:ext cx="8211340" cy="1077229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The HESS Collective Value Proposition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09524-628A-5D69-88D2-907B3919D4C1}"/>
              </a:ext>
            </a:extLst>
          </p:cNvPr>
          <p:cNvSpPr txBox="1"/>
          <p:nvPr/>
        </p:nvSpPr>
        <p:spPr>
          <a:xfrm>
            <a:off x="1578537" y="1501461"/>
            <a:ext cx="96961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HESS Collective Members work together to answer these questions: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How can the efforts of all members take advantage of and contribute to the success of other members?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How can the success of each member be supported by those who have implemented before them?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How can the contributions of later members be cycled back to those institutions that have gone before?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How can a single implementation partner (Drivestream) empower the collective success of all members?</a:t>
            </a:r>
            <a:endParaRPr lang="en-US" sz="2400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3794405-B736-5AF6-BF84-C35560CB5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166" y="197708"/>
            <a:ext cx="705408" cy="86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71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5DE53-590A-D8BC-582E-B9DDA4C5F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13777-C3D3-CC67-8C58-2E51B296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00" y="503745"/>
            <a:ext cx="8547770" cy="1077229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The HESS Collective Activities (current)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09524-628A-5D69-88D2-907B3919D4C1}"/>
              </a:ext>
            </a:extLst>
          </p:cNvPr>
          <p:cNvSpPr txBox="1"/>
          <p:nvPr/>
        </p:nvSpPr>
        <p:spPr>
          <a:xfrm>
            <a:off x="1578537" y="1501461"/>
            <a:ext cx="93743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community shares experience and resources through: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Weekly and bi-weekly cohort meetings </a:t>
            </a:r>
            <a:r>
              <a:rPr lang="en-US" sz="2400" dirty="0"/>
              <a:t>with Drivestream expertise embedded to share experiences and inspiration.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Special events </a:t>
            </a:r>
            <a:r>
              <a:rPr lang="en-US" sz="2400" dirty="0"/>
              <a:t>for implementing schools as well as those planning to migrate to Oracle Cloud through the program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HESS Collective ASSIST Community Discussion System</a:t>
            </a:r>
            <a:br>
              <a:rPr lang="en-US" sz="2400" dirty="0"/>
            </a:br>
            <a:r>
              <a:rPr lang="en-US" sz="2400" dirty="0"/>
              <a:t>to post questions, answers, resources and innovations through a “</a:t>
            </a:r>
            <a:r>
              <a:rPr lang="en-US" sz="2400" dirty="0" err="1"/>
              <a:t>facebook</a:t>
            </a:r>
            <a:r>
              <a:rPr lang="en-US" sz="2400" dirty="0"/>
              <a:t>-like” interface.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3794405-B736-5AF6-BF84-C35560CB5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166" y="197708"/>
            <a:ext cx="705408" cy="86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33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E231-ED93-7669-7095-35142A9B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00" y="503745"/>
            <a:ext cx="8116449" cy="1077229"/>
          </a:xfrm>
        </p:spPr>
        <p:txBody>
          <a:bodyPr/>
          <a:lstStyle/>
          <a:p>
            <a:pPr algn="l"/>
            <a:r>
              <a:rPr lang="en-US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The HESS Collective Cohort Meetings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778D9-739D-5963-7267-56251EE94FFD}"/>
              </a:ext>
            </a:extLst>
          </p:cNvPr>
          <p:cNvSpPr txBox="1"/>
          <p:nvPr/>
        </p:nvSpPr>
        <p:spPr>
          <a:xfrm>
            <a:off x="1654865" y="1368275"/>
            <a:ext cx="888227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community works in implementation weekly and bi-weekly cohort groups (with Drivestream support staff embedded):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Chief Information Officers and their staff leadership </a:t>
            </a:r>
            <a:r>
              <a:rPr lang="en-US" sz="2000" dirty="0"/>
              <a:t>(technical and project management or PM and support)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Chief Financial Officers and their staff leadership </a:t>
            </a:r>
            <a:br>
              <a:rPr lang="en-US" sz="2400" dirty="0"/>
            </a:br>
            <a:r>
              <a:rPr lang="en-US" sz="2000" dirty="0"/>
              <a:t>(financial focus, functional management, departmental PM)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Chief Human Resource Officers and their staff leadership </a:t>
            </a:r>
            <a:br>
              <a:rPr lang="en-US" sz="2400" dirty="0"/>
            </a:br>
            <a:r>
              <a:rPr lang="en-US" sz="2000" dirty="0"/>
              <a:t>(HR focus, functional management, departmental PM)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Soon Registrars and Deans and their staff leadership</a:t>
            </a:r>
            <a:br>
              <a:rPr lang="en-US" sz="2400" dirty="0"/>
            </a:br>
            <a:r>
              <a:rPr lang="en-US" sz="2000" dirty="0"/>
              <a:t>(student system focus, functional management, departmental PM)</a:t>
            </a:r>
            <a:endParaRPr lang="en-US" sz="2400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FBE1E42-8C82-7228-E470-503B9C786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166" y="197708"/>
            <a:ext cx="705408" cy="86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8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93A89C9-DF07-FB2D-AD20-F7C4E00B2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166" y="197708"/>
            <a:ext cx="705408" cy="860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BC16CC-9FCA-9F1F-0517-F3896258F1BB}"/>
              </a:ext>
            </a:extLst>
          </p:cNvPr>
          <p:cNvSpPr txBox="1"/>
          <p:nvPr/>
        </p:nvSpPr>
        <p:spPr>
          <a:xfrm>
            <a:off x="2100649" y="2150076"/>
            <a:ext cx="76859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The HESS Collective ASSIST Site </a:t>
            </a:r>
            <a:b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(closed membership discussion system)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A5CC048-B2B8-C093-01F0-D784D8C7B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18" y="365682"/>
            <a:ext cx="6422507" cy="4193961"/>
          </a:xfrm>
          <a:prstGeom prst="rect">
            <a:avLst/>
          </a:prstGeom>
          <a:effectLst>
            <a:outerShdw blurRad="412061" dist="50800" dir="12600000" sx="100191" sy="100191" algn="ctr" rotWithShape="0">
              <a:srgbClr val="000000">
                <a:alpha val="32896"/>
              </a:srgbClr>
            </a:outerShdw>
          </a:effectLst>
        </p:spPr>
      </p:pic>
      <p:pic>
        <p:nvPicPr>
          <p:cNvPr id="7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DBE3DA63-20E1-28B3-0837-050ACD24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37" y="3080563"/>
            <a:ext cx="5435745" cy="3553966"/>
          </a:xfrm>
          <a:prstGeom prst="rect">
            <a:avLst/>
          </a:prstGeom>
          <a:effectLst>
            <a:outerShdw blurRad="412061" dist="50800" dir="12600000" sx="100191" sy="100191" algn="ctr" rotWithShape="0">
              <a:srgbClr val="000000">
                <a:alpha val="32896"/>
              </a:srgbClr>
            </a:outerShdw>
          </a:effectLst>
        </p:spPr>
      </p:pic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1070EAC-9B6B-1EC7-9424-9EA3A89BB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809" y="484014"/>
            <a:ext cx="4864073" cy="3190101"/>
          </a:xfrm>
          <a:prstGeom prst="rect">
            <a:avLst/>
          </a:prstGeom>
          <a:effectLst>
            <a:outerShdw blurRad="412061" dist="50800" dir="12600000" sx="100191" sy="100191" algn="ctr" rotWithShape="0">
              <a:srgbClr val="000000">
                <a:alpha val="32896"/>
              </a:srgbClr>
            </a:outerShdw>
          </a:effectLst>
        </p:spPr>
      </p:pic>
      <p:pic>
        <p:nvPicPr>
          <p:cNvPr id="11" name="Picture 10" descr="A screenshot of a web page&#10;&#10;Description automatically generated">
            <a:extLst>
              <a:ext uri="{FF2B5EF4-FFF2-40B4-BE49-F238E27FC236}">
                <a16:creationId xmlns:a16="http://schemas.microsoft.com/office/drawing/2014/main" id="{AD439168-A143-EE28-5E65-0019C84C0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956" y="3475212"/>
            <a:ext cx="4958210" cy="3190101"/>
          </a:xfrm>
          <a:prstGeom prst="rect">
            <a:avLst/>
          </a:prstGeom>
          <a:effectLst>
            <a:outerShdw blurRad="412061" dist="50800" dir="12600000" sx="100191" sy="100191" algn="ctr" rotWithShape="0">
              <a:srgbClr val="000000">
                <a:alpha val="32896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3308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E231-ED93-7669-7095-35142A9B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00" y="503745"/>
            <a:ext cx="8116449" cy="1077229"/>
          </a:xfrm>
        </p:spPr>
        <p:txBody>
          <a:bodyPr/>
          <a:lstStyle/>
          <a:p>
            <a:pPr algn="l"/>
            <a:r>
              <a:rPr lang="en-US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The HESS Collective Promise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778D9-739D-5963-7267-56251EE94FFD}"/>
              </a:ext>
            </a:extLst>
          </p:cNvPr>
          <p:cNvSpPr txBox="1"/>
          <p:nvPr/>
        </p:nvSpPr>
        <p:spPr>
          <a:xfrm>
            <a:off x="1355035" y="1282800"/>
            <a:ext cx="948193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Through our Collective Program efforts: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use of a single implementation partner drives useful standardization &amp; best-practices when appropriate.</a:t>
            </a:r>
            <a:br>
              <a:rPr lang="en-US" sz="2200" dirty="0"/>
            </a:b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use of Oracle Cloud Suite software delivers modern, cloud-native software tools that are best-in-class far into the future.</a:t>
            </a:r>
            <a:br>
              <a:rPr lang="en-US" sz="2200" dirty="0"/>
            </a:b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Through ongoing collaborative efforts, our members are solving common problems and inspiring each other with new ideas and approaches.</a:t>
            </a:r>
            <a:br>
              <a:rPr lang="en-US" sz="2200" dirty="0"/>
            </a:b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We are changing the way that Higher Education acquires and implements cost-effective modern enterprise systems that will enable financial and operational sustainability for small private institutions.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FBE1E42-8C82-7228-E470-503B9C786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166" y="197708"/>
            <a:ext cx="705408" cy="86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25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ACB1D-B76E-331A-B639-AAB1ECA73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64643F3-7FC7-CF5D-6D57-D6ECB2692517}"/>
              </a:ext>
            </a:extLst>
          </p:cNvPr>
          <p:cNvSpPr/>
          <p:nvPr/>
        </p:nvSpPr>
        <p:spPr>
          <a:xfrm>
            <a:off x="-477078" y="4641574"/>
            <a:ext cx="8471900" cy="19198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45594-91C3-C527-F0F6-C53092F1E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247" y="2184306"/>
            <a:ext cx="6815939" cy="1304329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Full Program Information at</a:t>
            </a:r>
            <a:b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www.hessconsortium.org/collective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DBBF7-295D-297D-82ED-1482DBB2F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247" y="3641136"/>
            <a:ext cx="7059469" cy="1160213"/>
          </a:xfrm>
        </p:spPr>
        <p:txBody>
          <a:bodyPr anchor="t">
            <a:normAutofit/>
          </a:bodyPr>
          <a:lstStyle/>
          <a:p>
            <a:pPr algn="l"/>
            <a:r>
              <a:rPr lang="en-US" sz="1600" dirty="0"/>
              <a:t>A community of private colleges &amp; universities working together in Oracle Cloud implementation, support, operations, and innovation.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DD6EE20-6D63-DFC4-717E-F04C42D6F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978" y="323964"/>
            <a:ext cx="2108972" cy="1481301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26BCB69-2944-6538-88BB-054D75AA2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919" y="1451697"/>
            <a:ext cx="2271154" cy="276954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E768BAB-BC7A-AF76-0B5F-F92F26F7A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06" y="4770738"/>
            <a:ext cx="56959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951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209</TotalTime>
  <Words>507</Words>
  <Application>Microsoft Macintosh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Futura Medium</vt:lpstr>
      <vt:lpstr>Futura Medium</vt:lpstr>
      <vt:lpstr>MS Shell Dlg 2</vt:lpstr>
      <vt:lpstr>Wingdings</vt:lpstr>
      <vt:lpstr>Wingdings 3</vt:lpstr>
      <vt:lpstr>Madison</vt:lpstr>
      <vt:lpstr>The HESS Collective Program ASSIST Community</vt:lpstr>
      <vt:lpstr>The HESS Collective Community </vt:lpstr>
      <vt:lpstr>The HESS Collective Value Proposition</vt:lpstr>
      <vt:lpstr>The HESS Collective Activities (current) </vt:lpstr>
      <vt:lpstr>The HESS Collective Cohort Meetings</vt:lpstr>
      <vt:lpstr>PowerPoint Presentation</vt:lpstr>
      <vt:lpstr>The HESS Collective Promise</vt:lpstr>
      <vt:lpstr>Full Program Information at www.hessconsortium.org/collective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HESS Collective Program ASSIST Community</dc:title>
  <dc:creator>Keith Fowlkes</dc:creator>
  <cp:lastModifiedBy>Keith Fowlkes</cp:lastModifiedBy>
  <cp:revision>20</cp:revision>
  <dcterms:created xsi:type="dcterms:W3CDTF">2024-01-24T14:24:46Z</dcterms:created>
  <dcterms:modified xsi:type="dcterms:W3CDTF">2024-01-24T20:18:04Z</dcterms:modified>
</cp:coreProperties>
</file>