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192" r:id="rId2"/>
  </p:sldMasterIdLst>
  <p:notesMasterIdLst>
    <p:notesMasterId r:id="rId19"/>
  </p:notesMasterIdLst>
  <p:handoutMasterIdLst>
    <p:handoutMasterId r:id="rId20"/>
  </p:handoutMasterIdLst>
  <p:sldIdLst>
    <p:sldId id="463" r:id="rId3"/>
    <p:sldId id="464" r:id="rId4"/>
    <p:sldId id="482" r:id="rId5"/>
    <p:sldId id="483" r:id="rId6"/>
    <p:sldId id="489" r:id="rId7"/>
    <p:sldId id="486" r:id="rId8"/>
    <p:sldId id="487" r:id="rId9"/>
    <p:sldId id="488" r:id="rId10"/>
    <p:sldId id="524" r:id="rId11"/>
    <p:sldId id="490" r:id="rId12"/>
    <p:sldId id="491" r:id="rId13"/>
    <p:sldId id="525" r:id="rId14"/>
    <p:sldId id="526" r:id="rId15"/>
    <p:sldId id="485" r:id="rId16"/>
    <p:sldId id="522" r:id="rId17"/>
    <p:sldId id="523" r:id="rId18"/>
  </p:sldIdLst>
  <p:sldSz cx="9144000" cy="6858000" type="screen4x3"/>
  <p:notesSz cx="7077075" cy="9363075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Drew Clowser" initials="DC" lastIdx="123" clrIdx="1">
    <p:extLst/>
  </p:cmAuthor>
  <p:cmAuthor id="3" name="Rachel Little" initials="RL" lastIdx="3" clrIdx="2">
    <p:extLst>
      <p:ext uri="{19B8F6BF-5375-455C-9EA6-DF929625EA0E}">
        <p15:presenceInfo xmlns:p15="http://schemas.microsoft.com/office/powerpoint/2012/main" userId="S::rlittle@ena.com::d8d3b2b6-4050-4304-a8fc-470f080460f1" providerId="AD"/>
      </p:ext>
    </p:extLst>
  </p:cmAuthor>
  <p:cmAuthor id="4" name="Monica Cougan" initials="MC" lastIdx="4" clrIdx="3">
    <p:extLst>
      <p:ext uri="{19B8F6BF-5375-455C-9EA6-DF929625EA0E}">
        <p15:presenceInfo xmlns:p15="http://schemas.microsoft.com/office/powerpoint/2012/main" userId="S-1-5-21-550444960-1094136236-1349916565-21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5959"/>
    <a:srgbClr val="004184"/>
    <a:srgbClr val="FF9300"/>
    <a:srgbClr val="FFFFFF"/>
    <a:srgbClr val="CCA11B"/>
    <a:srgbClr val="F9C631"/>
    <a:srgbClr val="D22432"/>
    <a:srgbClr val="FDDD89"/>
    <a:srgbClr val="7AB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20"/>
    <p:restoredTop sz="95018" autoAdjust="0"/>
  </p:normalViewPr>
  <p:slideViewPr>
    <p:cSldViewPr snapToGrid="0">
      <p:cViewPr varScale="1">
        <p:scale>
          <a:sx n="92" d="100"/>
          <a:sy n="92" d="100"/>
        </p:scale>
        <p:origin x="20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2-13T16:53:12.967" idx="121">
    <p:pos x="10" y="10"/>
    <p:text>Same here...I moved the light blue box and content off the slide due to limited space.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2-13T16:54:50.676" idx="123">
    <p:pos x="10" y="10"/>
    <p:text>Monica I added in this slide bc I felt CTAC was missing and may be nice to pair it with the Help Center and myENA content.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2-13T16:52:36.864" idx="120">
    <p:pos x="10" y="10"/>
    <p:text>Same here Monica, I moved the Cost Effective Cloud Storage off the slide due to limited space. Can this be in the notes instead of on the slide?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2-13T16:50:03.883" idx="119">
    <p:pos x="10" y="10"/>
    <p:text>Monica, I removed the Secure File Backup content bc it feels like too much on the screen and I needed the space to make the screenshot content more legible. Is that content I removed something that can just be in the notes for the slide to speak to? I floated the content off to the side of the slide.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515860-72FB-DD41-9978-171F44AD6A3B}" type="datetimeFigureOut">
              <a:rPr lang="en-US"/>
              <a:pPr>
                <a:defRPr/>
              </a:pPr>
              <a:t>1/21/19</a:t>
            </a:fld>
            <a:endParaRPr lang="en-US"/>
          </a:p>
        </p:txBody>
      </p:sp>
      <p:sp>
        <p:nvSpPr>
          <p:cNvPr id="19968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E4205C-758B-E142-8F53-35B42925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0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920DCE-FA17-9242-BA2D-E68172DCA12D}" type="datetimeFigureOut">
              <a:rPr lang="en-US"/>
              <a:pPr>
                <a:defRPr/>
              </a:pPr>
              <a:t>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F316BF-ED21-3C4E-B30F-6B172E285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71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316BF-ED21-3C4E-B30F-6B172E2859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316BF-ED21-3C4E-B30F-6B172E2859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316BF-ED21-3C4E-B30F-6B172E28591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316BF-ED21-3C4E-B30F-6B172E28591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8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316BF-ED21-3C4E-B30F-6B172E2859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4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316BF-ED21-3C4E-B30F-6B172E2859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635125"/>
            <a:ext cx="7886700" cy="337152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aseline="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272266"/>
            <a:ext cx="9144000" cy="1089324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pic>
        <p:nvPicPr>
          <p:cNvPr id="7" name="Picture 6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635125"/>
            <a:ext cx="7886700" cy="3371522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2000" baseline="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1"/>
          <p:cNvSpPr>
            <a:spLocks noGrp="1"/>
          </p:cNvSpPr>
          <p:nvPr>
            <p:ph type="title" hasCustomPrompt="1"/>
          </p:nvPr>
        </p:nvSpPr>
        <p:spPr>
          <a:xfrm>
            <a:off x="0" y="272266"/>
            <a:ext cx="9144000" cy="1089324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015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5125"/>
            <a:ext cx="3886200" cy="34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635125"/>
            <a:ext cx="3886200" cy="34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0" y="268074"/>
            <a:ext cx="9144000" cy="92379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30495" y="1235227"/>
            <a:ext cx="3884150" cy="3937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4184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28946" y="1235227"/>
            <a:ext cx="3884150" cy="3937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4184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14" name="Picture 13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5125"/>
            <a:ext cx="3886200" cy="34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635125"/>
            <a:ext cx="3886200" cy="34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6"/>
          <p:cNvSpPr>
            <a:spLocks noGrp="1"/>
          </p:cNvSpPr>
          <p:nvPr>
            <p:ph type="title" hasCustomPrompt="1"/>
          </p:nvPr>
        </p:nvSpPr>
        <p:spPr>
          <a:xfrm>
            <a:off x="0" y="268074"/>
            <a:ext cx="9144000" cy="92379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30495" y="1235227"/>
            <a:ext cx="3884150" cy="3937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4184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28946" y="1235227"/>
            <a:ext cx="3884150" cy="3937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4184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3561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8072"/>
            <a:ext cx="9144000" cy="923791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878" y="1635125"/>
            <a:ext cx="4705472" cy="34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58788" y="1643063"/>
            <a:ext cx="3233501" cy="28940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10000" y="1235227"/>
            <a:ext cx="4703096" cy="3937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4184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0645" y="4553614"/>
            <a:ext cx="3244645" cy="3937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595959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  <p:pic>
        <p:nvPicPr>
          <p:cNvPr id="19" name="Picture 18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268072"/>
            <a:ext cx="9144000" cy="923791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809878" y="1635125"/>
            <a:ext cx="4705472" cy="34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58788" y="1643063"/>
            <a:ext cx="3233501" cy="28940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810000" y="1235227"/>
            <a:ext cx="4703096" cy="3937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4184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0645" y="4553614"/>
            <a:ext cx="3244645" cy="3937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595959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1352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300483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57380"/>
            <a:ext cx="4291724" cy="1900620"/>
          </a:xfrm>
          <a:prstGeom prst="rect">
            <a:avLst/>
          </a:prstGeom>
          <a:solidFill>
            <a:srgbClr val="F9C631"/>
          </a:solidFill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800" b="1" i="1" baseline="0">
                <a:solidFill>
                  <a:srgbClr val="004184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Optional Text Area</a:t>
            </a:r>
            <a:br>
              <a:rPr lang="en-US" dirty="0"/>
            </a:br>
            <a:r>
              <a:rPr lang="en-US" dirty="0"/>
              <a:t>Remove Text and </a:t>
            </a:r>
            <a:br>
              <a:rPr lang="en-US" dirty="0"/>
            </a:br>
            <a:r>
              <a:rPr lang="en-US" dirty="0"/>
              <a:t>Yellow box if not utilized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76725" y="0"/>
            <a:ext cx="4867275" cy="6858000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srgbClr val="00418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879" y="365126"/>
            <a:ext cx="4361352" cy="610809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61520" y="1146775"/>
            <a:ext cx="4372164" cy="500062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rgbClr val="F9C63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53421" y="1927660"/>
            <a:ext cx="4380372" cy="4650064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1800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Enter you content here</a:t>
            </a:r>
          </a:p>
          <a:p>
            <a:pPr lvl="0"/>
            <a:r>
              <a:rPr lang="en-US" dirty="0"/>
              <a:t>Utilize the stylized bullets provided and duplicate them as needed</a:t>
            </a:r>
          </a:p>
        </p:txBody>
      </p:sp>
    </p:spTree>
    <p:extLst>
      <p:ext uri="{BB962C8B-B14F-4D97-AF65-F5344CB8AC3E}">
        <p14:creationId xmlns:p14="http://schemas.microsoft.com/office/powerpoint/2010/main" val="7525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580723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28159" y="0"/>
            <a:ext cx="6615841" cy="6858000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srgbClr val="004184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19473" y="365126"/>
            <a:ext cx="6032659" cy="610809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19473" y="1927660"/>
            <a:ext cx="6026280" cy="4650064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00000"/>
              </a:lnSpc>
              <a:buClrTx/>
              <a:buSzPct val="100000"/>
              <a:buFontTx/>
              <a:buBlip>
                <a:blip r:embed="rId2"/>
              </a:buBlip>
              <a:defRPr sz="1800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Enter you content here</a:t>
            </a:r>
          </a:p>
          <a:p>
            <a:pPr lvl="0"/>
            <a:r>
              <a:rPr lang="en-US" dirty="0"/>
              <a:t>Utilize the stylized bullets provided and duplicate them as needed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19473" y="1146775"/>
            <a:ext cx="4432556" cy="500062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rgbClr val="F9C63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6339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&amp; 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3601742" y="1846443"/>
            <a:ext cx="1986257" cy="15986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profile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277"/>
            <a:ext cx="9144000" cy="97363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 baseline="0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Enter Questions &amp; Contact Heading</a:t>
            </a:r>
          </a:p>
        </p:txBody>
      </p:sp>
      <p:sp>
        <p:nvSpPr>
          <p:cNvPr id="21" name="Shape 77"/>
          <p:cNvSpPr/>
          <p:nvPr userDrawn="1"/>
        </p:nvSpPr>
        <p:spPr>
          <a:xfrm>
            <a:off x="1588" y="1238250"/>
            <a:ext cx="9142412" cy="476250"/>
          </a:xfrm>
          <a:prstGeom prst="rect">
            <a:avLst/>
          </a:prstGeom>
          <a:solidFill>
            <a:srgbClr val="00418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3598606" y="3617296"/>
            <a:ext cx="2000586" cy="5331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Your Role/ Title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98607" y="4314081"/>
            <a:ext cx="2049756" cy="371485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(###) ###-####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598606" y="4822226"/>
            <a:ext cx="2049757" cy="442491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youremail@ena.com</a:t>
            </a:r>
            <a:endParaRPr lang="en-US" dirty="0"/>
          </a:p>
        </p:txBody>
      </p:sp>
      <p:sp>
        <p:nvSpPr>
          <p:cNvPr id="40" name="TextBox 39"/>
          <p:cNvSpPr txBox="1"/>
          <p:nvPr userDrawn="1"/>
        </p:nvSpPr>
        <p:spPr>
          <a:xfrm>
            <a:off x="3598606" y="4636775"/>
            <a:ext cx="83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E-mail: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3598606" y="4099663"/>
            <a:ext cx="84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Phone:</a:t>
            </a:r>
          </a:p>
        </p:txBody>
      </p:sp>
      <p:sp>
        <p:nvSpPr>
          <p:cNvPr id="35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48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3604275" y="3167285"/>
            <a:ext cx="1986322" cy="414668"/>
          </a:xfrm>
          <a:prstGeom prst="rect">
            <a:avLst/>
          </a:prstGeom>
          <a:solidFill>
            <a:srgbClr val="D22432"/>
          </a:solidFill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Enter Your Name</a:t>
            </a:r>
          </a:p>
        </p:txBody>
      </p:sp>
      <p:pic>
        <p:nvPicPr>
          <p:cNvPr id="50" name="Picture 49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&amp; 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277"/>
            <a:ext cx="9144000" cy="97363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Enter Questions &amp; Contact Heading</a:t>
            </a:r>
          </a:p>
        </p:txBody>
      </p:sp>
      <p:sp>
        <p:nvSpPr>
          <p:cNvPr id="21" name="Shape 77"/>
          <p:cNvSpPr/>
          <p:nvPr userDrawn="1"/>
        </p:nvSpPr>
        <p:spPr>
          <a:xfrm>
            <a:off x="1588" y="1238250"/>
            <a:ext cx="9142412" cy="476250"/>
          </a:xfrm>
          <a:prstGeom prst="rect">
            <a:avLst/>
          </a:prstGeom>
          <a:solidFill>
            <a:srgbClr val="00418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pic>
        <p:nvPicPr>
          <p:cNvPr id="27" name="Picture 26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6D44BF5A-E383-9845-A227-D5EC763F26B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036842" y="1846443"/>
            <a:ext cx="1986257" cy="15986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profile picture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20DAFCF9-B47C-EB41-B0F9-A25F9A12AA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33706" y="3617296"/>
            <a:ext cx="2000586" cy="5331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Your Role/ Title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62D0B0-65DC-8748-A72C-7AA9957A09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3707" y="4314081"/>
            <a:ext cx="2049756" cy="371485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(###) ###-####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D5CA34E-78D8-2F49-BB19-8D497F2DD4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33706" y="4822226"/>
            <a:ext cx="2049757" cy="442491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youremail@ena.com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B74F87-9991-434B-940B-F68FAF51A783}"/>
              </a:ext>
            </a:extLst>
          </p:cNvPr>
          <p:cNvSpPr txBox="1"/>
          <p:nvPr userDrawn="1"/>
        </p:nvSpPr>
        <p:spPr>
          <a:xfrm>
            <a:off x="5033706" y="4636775"/>
            <a:ext cx="83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E-mail: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897BEB-761B-DE45-951B-81743EEB5AC7}"/>
              </a:ext>
            </a:extLst>
          </p:cNvPr>
          <p:cNvSpPr txBox="1"/>
          <p:nvPr userDrawn="1"/>
        </p:nvSpPr>
        <p:spPr>
          <a:xfrm>
            <a:off x="5033706" y="4099663"/>
            <a:ext cx="84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Phone: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3DA3B44D-C65F-4F4D-8D22-D4C7D90B7E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39375" y="3167285"/>
            <a:ext cx="1986322" cy="414668"/>
          </a:xfrm>
          <a:prstGeom prst="rect">
            <a:avLst/>
          </a:prstGeom>
          <a:solidFill>
            <a:srgbClr val="D22432"/>
          </a:solidFill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Enter Your Name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68DF850C-F125-2A44-A165-9D8BEF9929B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166642" y="1846443"/>
            <a:ext cx="1986257" cy="15986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profile picture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D457596C-8825-FA4E-92E7-AC55A8B032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63506" y="3617296"/>
            <a:ext cx="2000586" cy="5331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Your Role/ 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D30FC003-BAE0-2340-968F-EE3BF21E99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63507" y="4314081"/>
            <a:ext cx="2049756" cy="371485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(###) ###-####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3D00454A-BAAC-6946-810A-2BF0DEB8E1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3506" y="4822226"/>
            <a:ext cx="2049757" cy="442491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youremail@ena.com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5B9D36-1A78-CD48-94E0-927A7D0E8E18}"/>
              </a:ext>
            </a:extLst>
          </p:cNvPr>
          <p:cNvSpPr txBox="1"/>
          <p:nvPr userDrawn="1"/>
        </p:nvSpPr>
        <p:spPr>
          <a:xfrm>
            <a:off x="2163506" y="4636775"/>
            <a:ext cx="83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E-mail: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6A7B31-1063-F846-962A-F65C6A38068B}"/>
              </a:ext>
            </a:extLst>
          </p:cNvPr>
          <p:cNvSpPr txBox="1"/>
          <p:nvPr userDrawn="1"/>
        </p:nvSpPr>
        <p:spPr>
          <a:xfrm>
            <a:off x="2163506" y="4099663"/>
            <a:ext cx="84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Phone: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CF387033-4C72-6F4F-8335-BAB608848E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69175" y="3167285"/>
            <a:ext cx="1986322" cy="414668"/>
          </a:xfrm>
          <a:prstGeom prst="rect">
            <a:avLst/>
          </a:prstGeom>
          <a:solidFill>
            <a:srgbClr val="D22432"/>
          </a:solidFill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Enter Your Name</a:t>
            </a:r>
          </a:p>
        </p:txBody>
      </p:sp>
    </p:spTree>
    <p:extLst>
      <p:ext uri="{BB962C8B-B14F-4D97-AF65-F5344CB8AC3E}">
        <p14:creationId xmlns:p14="http://schemas.microsoft.com/office/powerpoint/2010/main" val="41493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93775"/>
            <a:ext cx="9144000" cy="2232025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srgbClr val="00418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82900" y="3690456"/>
            <a:ext cx="5753100" cy="3824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Presenter: Enter Presenter</a:t>
            </a:r>
          </a:p>
        </p:txBody>
      </p:sp>
      <p:pic>
        <p:nvPicPr>
          <p:cNvPr id="6" name="Picture 5" descr="ena_logotype_horizontal_2015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30188"/>
            <a:ext cx="472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74162" y="1500892"/>
            <a:ext cx="6360568" cy="1143000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ct val="100000"/>
              </a:lnSpc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Enter Your 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82900" y="3296304"/>
            <a:ext cx="5753100" cy="3824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060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&amp; 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277"/>
            <a:ext cx="9144000" cy="97363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Enter Questions &amp; Contact Heading</a:t>
            </a:r>
          </a:p>
        </p:txBody>
      </p:sp>
      <p:sp>
        <p:nvSpPr>
          <p:cNvPr id="21" name="Shape 77"/>
          <p:cNvSpPr/>
          <p:nvPr userDrawn="1"/>
        </p:nvSpPr>
        <p:spPr>
          <a:xfrm>
            <a:off x="1588" y="1238250"/>
            <a:ext cx="9142412" cy="476250"/>
          </a:xfrm>
          <a:prstGeom prst="rect">
            <a:avLst/>
          </a:prstGeom>
          <a:solidFill>
            <a:srgbClr val="00418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pic>
        <p:nvPicPr>
          <p:cNvPr id="27" name="Picture 26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1F7078B0-2738-1940-A872-E7C0EB944C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63642" y="1846443"/>
            <a:ext cx="1986257" cy="15986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profile picture</a:t>
            </a:r>
          </a:p>
        </p:txBody>
      </p:sp>
      <p:sp>
        <p:nvSpPr>
          <p:cNvPr id="53" name="Text Placeholder 32">
            <a:extLst>
              <a:ext uri="{FF2B5EF4-FFF2-40B4-BE49-F238E27FC236}">
                <a16:creationId xmlns:a16="http://schemas.microsoft.com/office/drawing/2014/main" id="{5AF5D1B8-60A6-3A47-965F-015503BF81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60506" y="3617296"/>
            <a:ext cx="2000586" cy="5331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Your Role/ Title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F903D245-A5E3-C141-B739-10BE7CB87C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60507" y="4314081"/>
            <a:ext cx="2049756" cy="371485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(###) ###-####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AFF11918-B8ED-8547-BB78-D0B224731E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60506" y="4822226"/>
            <a:ext cx="2049757" cy="442491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youremail@ena.com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4C9538-1421-A44B-A8B6-1D0F731B7BB8}"/>
              </a:ext>
            </a:extLst>
          </p:cNvPr>
          <p:cNvSpPr txBox="1"/>
          <p:nvPr userDrawn="1"/>
        </p:nvSpPr>
        <p:spPr>
          <a:xfrm>
            <a:off x="3560506" y="4636775"/>
            <a:ext cx="83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E-mail: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1DA220-A77A-9F4D-BE77-EC81093E76EA}"/>
              </a:ext>
            </a:extLst>
          </p:cNvPr>
          <p:cNvSpPr txBox="1"/>
          <p:nvPr userDrawn="1"/>
        </p:nvSpPr>
        <p:spPr>
          <a:xfrm>
            <a:off x="3560506" y="4099663"/>
            <a:ext cx="84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Phone:</a:t>
            </a:r>
          </a:p>
        </p:txBody>
      </p:sp>
      <p:sp>
        <p:nvSpPr>
          <p:cNvPr id="58" name="Text Placeholder 26">
            <a:extLst>
              <a:ext uri="{FF2B5EF4-FFF2-40B4-BE49-F238E27FC236}">
                <a16:creationId xmlns:a16="http://schemas.microsoft.com/office/drawing/2014/main" id="{D5F8A137-49E0-CC4F-BC52-DA4AE04928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66175" y="3167285"/>
            <a:ext cx="1986322" cy="414668"/>
          </a:xfrm>
          <a:prstGeom prst="rect">
            <a:avLst/>
          </a:prstGeom>
          <a:solidFill>
            <a:srgbClr val="D22432"/>
          </a:solidFill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Enter Your Name</a:t>
            </a:r>
          </a:p>
        </p:txBody>
      </p:sp>
      <p:sp>
        <p:nvSpPr>
          <p:cNvPr id="59" name="Picture Placeholder 22">
            <a:extLst>
              <a:ext uri="{FF2B5EF4-FFF2-40B4-BE49-F238E27FC236}">
                <a16:creationId xmlns:a16="http://schemas.microsoft.com/office/drawing/2014/main" id="{100B688C-4D33-7F49-8746-9AC5644A6DD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03642" y="1846443"/>
            <a:ext cx="1986257" cy="15986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profile picture</a:t>
            </a: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DFA85519-7D09-244B-80D9-67DA7D9D01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0506" y="3617296"/>
            <a:ext cx="2000586" cy="5331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Your Role/ Title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A50B5232-233B-1F40-A117-3A0D546669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00507" y="4314081"/>
            <a:ext cx="2049756" cy="371485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(###) ###-####</a:t>
            </a: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690C8E4D-C8BC-784F-9390-823B3152B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00506" y="4822226"/>
            <a:ext cx="2049757" cy="442491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youremail@ena.com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7808F35-B08B-1544-B9E6-C8D9CDC16086}"/>
              </a:ext>
            </a:extLst>
          </p:cNvPr>
          <p:cNvSpPr txBox="1"/>
          <p:nvPr userDrawn="1"/>
        </p:nvSpPr>
        <p:spPr>
          <a:xfrm>
            <a:off x="6100506" y="4636775"/>
            <a:ext cx="83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E-mail: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B30913-C6FF-6E47-8829-318BAE8D98F3}"/>
              </a:ext>
            </a:extLst>
          </p:cNvPr>
          <p:cNvSpPr txBox="1"/>
          <p:nvPr userDrawn="1"/>
        </p:nvSpPr>
        <p:spPr>
          <a:xfrm>
            <a:off x="6100506" y="4099663"/>
            <a:ext cx="84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Phone:</a:t>
            </a:r>
          </a:p>
        </p:txBody>
      </p:sp>
      <p:sp>
        <p:nvSpPr>
          <p:cNvPr id="65" name="Text Placeholder 26">
            <a:extLst>
              <a:ext uri="{FF2B5EF4-FFF2-40B4-BE49-F238E27FC236}">
                <a16:creationId xmlns:a16="http://schemas.microsoft.com/office/drawing/2014/main" id="{3F00C49B-B00B-B84D-BB98-97BEB5054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6175" y="3167285"/>
            <a:ext cx="1986322" cy="414668"/>
          </a:xfrm>
          <a:prstGeom prst="rect">
            <a:avLst/>
          </a:prstGeom>
          <a:solidFill>
            <a:srgbClr val="D22432"/>
          </a:solidFill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Enter Your Name</a:t>
            </a:r>
          </a:p>
        </p:txBody>
      </p:sp>
      <p:sp>
        <p:nvSpPr>
          <p:cNvPr id="66" name="Picture Placeholder 22">
            <a:extLst>
              <a:ext uri="{FF2B5EF4-FFF2-40B4-BE49-F238E27FC236}">
                <a16:creationId xmlns:a16="http://schemas.microsoft.com/office/drawing/2014/main" id="{BB6B9E1C-8B34-1E4D-B816-CA82DBD5C55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7142" y="1846443"/>
            <a:ext cx="1986257" cy="15986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profile picture</a:t>
            </a:r>
          </a:p>
        </p:txBody>
      </p:sp>
      <p:sp>
        <p:nvSpPr>
          <p:cNvPr id="67" name="Text Placeholder 32">
            <a:extLst>
              <a:ext uri="{FF2B5EF4-FFF2-40B4-BE49-F238E27FC236}">
                <a16:creationId xmlns:a16="http://schemas.microsoft.com/office/drawing/2014/main" id="{7D5B6BF6-2365-1946-8F55-A66F118F3B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4006" y="3617296"/>
            <a:ext cx="2000586" cy="5331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Your Role/ Title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897E83A5-004B-D145-AEC3-C3ECFE3E239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84007" y="4314081"/>
            <a:ext cx="2049756" cy="371485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(###) ###-####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24E1395F-D2D6-7A49-98E0-AF2B587175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4006" y="4822226"/>
            <a:ext cx="2049757" cy="442491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youremail@ena.com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95AE519-B2D6-7245-9894-EED2DA35549C}"/>
              </a:ext>
            </a:extLst>
          </p:cNvPr>
          <p:cNvSpPr txBox="1"/>
          <p:nvPr userDrawn="1"/>
        </p:nvSpPr>
        <p:spPr>
          <a:xfrm>
            <a:off x="1084006" y="4636775"/>
            <a:ext cx="83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E-mail: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AE4E7B-9701-D546-AE97-96239C367EEF}"/>
              </a:ext>
            </a:extLst>
          </p:cNvPr>
          <p:cNvSpPr txBox="1"/>
          <p:nvPr userDrawn="1"/>
        </p:nvSpPr>
        <p:spPr>
          <a:xfrm>
            <a:off x="1084006" y="4099663"/>
            <a:ext cx="84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  <a:latin typeface="+mn-lt"/>
              </a:rPr>
              <a:t>Phone:</a:t>
            </a:r>
          </a:p>
        </p:txBody>
      </p:sp>
      <p:sp>
        <p:nvSpPr>
          <p:cNvPr id="72" name="Text Placeholder 26">
            <a:extLst>
              <a:ext uri="{FF2B5EF4-FFF2-40B4-BE49-F238E27FC236}">
                <a16:creationId xmlns:a16="http://schemas.microsoft.com/office/drawing/2014/main" id="{88A73055-567A-DF42-B9DA-B1DA15C9B6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89675" y="3167285"/>
            <a:ext cx="1986322" cy="414668"/>
          </a:xfrm>
          <a:prstGeom prst="rect">
            <a:avLst/>
          </a:prstGeom>
          <a:solidFill>
            <a:srgbClr val="D22432"/>
          </a:solidFill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Enter Your Name</a:t>
            </a:r>
          </a:p>
        </p:txBody>
      </p:sp>
    </p:spTree>
    <p:extLst>
      <p:ext uri="{BB962C8B-B14F-4D97-AF65-F5344CB8AC3E}">
        <p14:creationId xmlns:p14="http://schemas.microsoft.com/office/powerpoint/2010/main" val="41493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1">
  <p:cSld name="Cover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993775"/>
            <a:ext cx="9144000" cy="2232025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41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2882900" y="3690456"/>
            <a:ext cx="5753100" cy="38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2" descr="ena_logotype_horizontal_2015_rgb.pn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8350" y="230188"/>
            <a:ext cx="4727575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2474162" y="1500892"/>
            <a:ext cx="63605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2882900" y="3296304"/>
            <a:ext cx="5753100" cy="38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8650" y="1635125"/>
            <a:ext cx="7886700" cy="337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0" y="272266"/>
            <a:ext cx="9144000" cy="108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 descr="footer-nodes.png"/>
          <p:cNvPicPr preferRelativeResize="0"/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_clients">
  <p:cSld name="1_Sta_clien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635370" y="1758950"/>
            <a:ext cx="3705669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2">
  <p:cSld name="Cover Slide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993775"/>
            <a:ext cx="9144000" cy="2232025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41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 descr="ena_logotype_horizontal_2015_rgb.pn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8350" y="230188"/>
            <a:ext cx="4727575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882900" y="3690456"/>
            <a:ext cx="5753100" cy="38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474162" y="1500892"/>
            <a:ext cx="63605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82900" y="3296304"/>
            <a:ext cx="5753100" cy="38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0" y="272354"/>
            <a:ext cx="9144000" cy="8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1093788" y="1541232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1093788" y="2117386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1093788" y="2670024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1093788" y="3222662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1093788" y="3775300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1093788" y="4333684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8" descr="footer-nodes.png"/>
          <p:cNvPicPr preferRelativeResize="0"/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with Presenter">
  <p:cSld name="Agenda with Present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093788" y="2563819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093788" y="3139973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3"/>
          </p:nvPr>
        </p:nvSpPr>
        <p:spPr>
          <a:xfrm>
            <a:off x="1093788" y="3692611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4"/>
          </p:nvPr>
        </p:nvSpPr>
        <p:spPr>
          <a:xfrm>
            <a:off x="1093788" y="4245249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5"/>
          </p:nvPr>
        </p:nvSpPr>
        <p:spPr>
          <a:xfrm>
            <a:off x="1093788" y="4797887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6"/>
          </p:nvPr>
        </p:nvSpPr>
        <p:spPr>
          <a:xfrm>
            <a:off x="3703606" y="929794"/>
            <a:ext cx="2947571" cy="34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7"/>
          </p:nvPr>
        </p:nvSpPr>
        <p:spPr>
          <a:xfrm>
            <a:off x="3704382" y="204962"/>
            <a:ext cx="2948503" cy="39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8"/>
          </p:nvPr>
        </p:nvSpPr>
        <p:spPr>
          <a:xfrm>
            <a:off x="2495702" y="266427"/>
            <a:ext cx="981731" cy="989079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Google Shape;64;p9" descr="footer-nodes.png"/>
          <p:cNvPicPr preferRelativeResize="0"/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/>
          <p:nvPr/>
        </p:nvSpPr>
        <p:spPr>
          <a:xfrm>
            <a:off x="-1097342" y="452473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0" y="152936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9"/>
          <p:cNvSpPr txBox="1">
            <a:spLocks noGrp="1"/>
          </p:cNvSpPr>
          <p:nvPr>
            <p:ph type="body" idx="9"/>
          </p:nvPr>
        </p:nvSpPr>
        <p:spPr>
          <a:xfrm>
            <a:off x="3704382" y="648806"/>
            <a:ext cx="2948503" cy="34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0" y="1634108"/>
            <a:ext cx="9144000" cy="8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with Presenters">
  <p:cSld name="Agenda with Presenter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093788" y="2563819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1093788" y="3139973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3"/>
          </p:nvPr>
        </p:nvSpPr>
        <p:spPr>
          <a:xfrm>
            <a:off x="1093788" y="3692611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4"/>
          </p:nvPr>
        </p:nvSpPr>
        <p:spPr>
          <a:xfrm>
            <a:off x="1093788" y="4245249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5"/>
          </p:nvPr>
        </p:nvSpPr>
        <p:spPr>
          <a:xfrm>
            <a:off x="1093788" y="4797887"/>
            <a:ext cx="6961187" cy="2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6"/>
          </p:nvPr>
        </p:nvSpPr>
        <p:spPr>
          <a:xfrm>
            <a:off x="1466455" y="929794"/>
            <a:ext cx="2947571" cy="34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7"/>
          </p:nvPr>
        </p:nvSpPr>
        <p:spPr>
          <a:xfrm>
            <a:off x="1467231" y="204962"/>
            <a:ext cx="2948503" cy="39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8"/>
          </p:nvPr>
        </p:nvSpPr>
        <p:spPr>
          <a:xfrm>
            <a:off x="258551" y="266427"/>
            <a:ext cx="981731" cy="989079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10" descr="footer-nodes.png"/>
          <p:cNvPicPr preferRelativeResize="0"/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/>
        </p:nvSpPr>
        <p:spPr>
          <a:xfrm>
            <a:off x="-1097342" y="452473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81;p10"/>
          <p:cNvCxnSpPr/>
          <p:nvPr/>
        </p:nvCxnSpPr>
        <p:spPr>
          <a:xfrm>
            <a:off x="0" y="152936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>
            <a:spLocks noGrp="1"/>
          </p:cNvSpPr>
          <p:nvPr>
            <p:ph type="body" idx="9"/>
          </p:nvPr>
        </p:nvSpPr>
        <p:spPr>
          <a:xfrm>
            <a:off x="1467231" y="648806"/>
            <a:ext cx="2948503" cy="34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0" y="1634108"/>
            <a:ext cx="9144000" cy="8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3"/>
          </p:nvPr>
        </p:nvSpPr>
        <p:spPr>
          <a:xfrm>
            <a:off x="6003778" y="929794"/>
            <a:ext cx="2947571" cy="34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4"/>
          </p:nvPr>
        </p:nvSpPr>
        <p:spPr>
          <a:xfrm>
            <a:off x="6004554" y="204962"/>
            <a:ext cx="2948503" cy="39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>
            <a:spLocks noGrp="1"/>
          </p:cNvSpPr>
          <p:nvPr>
            <p:ph type="pic" idx="15"/>
          </p:nvPr>
        </p:nvSpPr>
        <p:spPr>
          <a:xfrm>
            <a:off x="4795874" y="266427"/>
            <a:ext cx="981731" cy="989079"/>
          </a:xfrm>
          <a:prstGeom prst="rect">
            <a:avLst/>
          </a:prstGeom>
          <a:noFill/>
          <a:ln w="76200" cap="flat" cmpd="sng">
            <a:solidFill>
              <a:srgbClr val="0041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6"/>
          </p:nvPr>
        </p:nvSpPr>
        <p:spPr>
          <a:xfrm>
            <a:off x="6004554" y="648806"/>
            <a:ext cx="2948503" cy="34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Slide">
  <p:cSld name="Transition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0" y="2739673"/>
            <a:ext cx="9144000" cy="1622638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93775"/>
            <a:ext cx="9144000" cy="2232025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srgbClr val="00418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ena_logotype_horizontal_2015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30188"/>
            <a:ext cx="472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82900" y="3690456"/>
            <a:ext cx="5753100" cy="3824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Presenter: Enter Presenter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474162" y="1500892"/>
            <a:ext cx="6360568" cy="1143000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ct val="100000"/>
              </a:lnSpc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Enter Your 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82900" y="3296304"/>
            <a:ext cx="5753100" cy="3824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169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0" y="268074"/>
            <a:ext cx="9144000" cy="92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628650" y="1635125"/>
            <a:ext cx="7886700" cy="337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0" y="272266"/>
            <a:ext cx="9144000" cy="108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1">
  <p:cSld name="Two Column 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628650" y="1635125"/>
            <a:ext cx="3886200" cy="34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4629150" y="1635125"/>
            <a:ext cx="3886200" cy="34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0" y="268074"/>
            <a:ext cx="9144000" cy="92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3"/>
          </p:nvPr>
        </p:nvSpPr>
        <p:spPr>
          <a:xfrm>
            <a:off x="630495" y="1235227"/>
            <a:ext cx="388415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4"/>
          </p:nvPr>
        </p:nvSpPr>
        <p:spPr>
          <a:xfrm>
            <a:off x="4628946" y="1235227"/>
            <a:ext cx="388415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9" name="Google Shape;109;p15" descr="footer-nodes.png"/>
          <p:cNvPicPr preferRelativeResize="0"/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2">
  <p:cSld name="Two Column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628650" y="1635125"/>
            <a:ext cx="3886200" cy="34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4629150" y="1635125"/>
            <a:ext cx="3886200" cy="34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0" y="268074"/>
            <a:ext cx="9144000" cy="92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3"/>
          </p:nvPr>
        </p:nvSpPr>
        <p:spPr>
          <a:xfrm>
            <a:off x="630495" y="1235227"/>
            <a:ext cx="388415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4"/>
          </p:nvPr>
        </p:nvSpPr>
        <p:spPr>
          <a:xfrm>
            <a:off x="4628946" y="1235227"/>
            <a:ext cx="388415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Image and Content 1">
  <p:cSld name="Left Image and Conten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0" y="268072"/>
            <a:ext cx="9144000" cy="92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809878" y="1635125"/>
            <a:ext cx="4705472" cy="34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>
            <a:spLocks noGrp="1"/>
          </p:cNvSpPr>
          <p:nvPr>
            <p:ph type="pic" idx="2"/>
          </p:nvPr>
        </p:nvSpPr>
        <p:spPr>
          <a:xfrm>
            <a:off x="458788" y="1643063"/>
            <a:ext cx="3233501" cy="289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3"/>
          </p:nvPr>
        </p:nvSpPr>
        <p:spPr>
          <a:xfrm>
            <a:off x="3810000" y="1235227"/>
            <a:ext cx="4703096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4"/>
          </p:nvPr>
        </p:nvSpPr>
        <p:spPr>
          <a:xfrm>
            <a:off x="450645" y="4553614"/>
            <a:ext cx="324464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4" name="Google Shape;124;p17" descr="footer-nodes.png"/>
          <p:cNvPicPr preferRelativeResize="0"/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Image and Content 2">
  <p:cSld name="Left Image and Content 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0" y="268072"/>
            <a:ext cx="9144000" cy="92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3809878" y="1635125"/>
            <a:ext cx="4705472" cy="34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>
            <a:spLocks noGrp="1"/>
          </p:cNvSpPr>
          <p:nvPr>
            <p:ph type="pic" idx="2"/>
          </p:nvPr>
        </p:nvSpPr>
        <p:spPr>
          <a:xfrm>
            <a:off x="458788" y="1643063"/>
            <a:ext cx="3233501" cy="289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3"/>
          </p:nvPr>
        </p:nvSpPr>
        <p:spPr>
          <a:xfrm>
            <a:off x="3810000" y="1235227"/>
            <a:ext cx="4703096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4"/>
          </p:nvPr>
        </p:nvSpPr>
        <p:spPr>
          <a:xfrm>
            <a:off x="450645" y="4553614"/>
            <a:ext cx="324464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/2 Spotlight">
  <p:cSld name="1/2 Spotligh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>
            <a:spLocks noGrp="1"/>
          </p:cNvSpPr>
          <p:nvPr>
            <p:ph type="pic" idx="2"/>
          </p:nvPr>
        </p:nvSpPr>
        <p:spPr>
          <a:xfrm>
            <a:off x="0" y="0"/>
            <a:ext cx="430048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0" y="4957380"/>
            <a:ext cx="4291724" cy="1900620"/>
          </a:xfrm>
          <a:prstGeom prst="rect">
            <a:avLst/>
          </a:prstGeom>
          <a:solidFill>
            <a:srgbClr val="F9C63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184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4276725" y="0"/>
            <a:ext cx="4867275" cy="6858000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kern="0">
              <a:solidFill>
                <a:srgbClr val="00418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4551879" y="365126"/>
            <a:ext cx="4361352" cy="61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3"/>
          </p:nvPr>
        </p:nvSpPr>
        <p:spPr>
          <a:xfrm>
            <a:off x="4561520" y="1146775"/>
            <a:ext cx="4372164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9C63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9C6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4"/>
          </p:nvPr>
        </p:nvSpPr>
        <p:spPr>
          <a:xfrm>
            <a:off x="4553421" y="1927660"/>
            <a:ext cx="4380372" cy="465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&amp; Contact 1">
  <p:cSld name="Questions &amp; Contac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>
            <a:spLocks noGrp="1"/>
          </p:cNvSpPr>
          <p:nvPr>
            <p:ph type="pic" idx="2"/>
          </p:nvPr>
        </p:nvSpPr>
        <p:spPr>
          <a:xfrm>
            <a:off x="3601742" y="1846443"/>
            <a:ext cx="1986257" cy="159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0" y="272277"/>
            <a:ext cx="9144000" cy="97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1588" y="1238250"/>
            <a:ext cx="9142412" cy="476250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598606" y="3617296"/>
            <a:ext cx="2000586" cy="53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3"/>
          </p:nvPr>
        </p:nvSpPr>
        <p:spPr>
          <a:xfrm>
            <a:off x="3598607" y="4314081"/>
            <a:ext cx="2049756" cy="3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4"/>
          </p:nvPr>
        </p:nvSpPr>
        <p:spPr>
          <a:xfrm>
            <a:off x="3598606" y="4822226"/>
            <a:ext cx="2049757" cy="44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3598606" y="4636775"/>
            <a:ext cx="8376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E-mail: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3598606" y="4099663"/>
            <a:ext cx="8486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Phone: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5"/>
          </p:nvPr>
        </p:nvSpPr>
        <p:spPr>
          <a:xfrm>
            <a:off x="3604275" y="3167285"/>
            <a:ext cx="1986322" cy="414668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0" name="Google Shape;150;p20" descr="footer-nodes.png"/>
          <p:cNvPicPr preferRelativeResize="0"/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&amp; Contact 2">
  <p:cSld name="Questions &amp; Contact 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0" y="272277"/>
            <a:ext cx="9144000" cy="97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1588" y="1238250"/>
            <a:ext cx="9142412" cy="476250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1" descr="footer-nodes.png"/>
          <p:cNvPicPr preferRelativeResize="0"/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>
            <a:spLocks noGrp="1"/>
          </p:cNvSpPr>
          <p:nvPr>
            <p:ph type="pic" idx="2"/>
          </p:nvPr>
        </p:nvSpPr>
        <p:spPr>
          <a:xfrm>
            <a:off x="5036842" y="1846443"/>
            <a:ext cx="1986257" cy="159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5033706" y="3617296"/>
            <a:ext cx="2000586" cy="53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3"/>
          </p:nvPr>
        </p:nvSpPr>
        <p:spPr>
          <a:xfrm>
            <a:off x="5033707" y="4314081"/>
            <a:ext cx="2049756" cy="3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4"/>
          </p:nvPr>
        </p:nvSpPr>
        <p:spPr>
          <a:xfrm>
            <a:off x="5033706" y="4822226"/>
            <a:ext cx="2049757" cy="44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5033706" y="4636775"/>
            <a:ext cx="8376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E-mail: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5033706" y="4099663"/>
            <a:ext cx="8486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Phone: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5"/>
          </p:nvPr>
        </p:nvSpPr>
        <p:spPr>
          <a:xfrm>
            <a:off x="5039375" y="3167285"/>
            <a:ext cx="1986322" cy="414668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1"/>
          <p:cNvSpPr>
            <a:spLocks noGrp="1"/>
          </p:cNvSpPr>
          <p:nvPr>
            <p:ph type="pic" idx="6"/>
          </p:nvPr>
        </p:nvSpPr>
        <p:spPr>
          <a:xfrm>
            <a:off x="2166642" y="1846443"/>
            <a:ext cx="1986257" cy="159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7"/>
          </p:nvPr>
        </p:nvSpPr>
        <p:spPr>
          <a:xfrm>
            <a:off x="2163506" y="3617296"/>
            <a:ext cx="2000586" cy="53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8"/>
          </p:nvPr>
        </p:nvSpPr>
        <p:spPr>
          <a:xfrm>
            <a:off x="2163507" y="4314081"/>
            <a:ext cx="2049756" cy="3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9"/>
          </p:nvPr>
        </p:nvSpPr>
        <p:spPr>
          <a:xfrm>
            <a:off x="2163506" y="4822226"/>
            <a:ext cx="2049757" cy="44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2163506" y="4636775"/>
            <a:ext cx="8376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E-mail: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2163506" y="4099663"/>
            <a:ext cx="8486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Phone: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3"/>
          </p:nvPr>
        </p:nvSpPr>
        <p:spPr>
          <a:xfrm>
            <a:off x="2169175" y="3167285"/>
            <a:ext cx="1986322" cy="414668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&amp; Contact 3">
  <p:cSld name="Questions &amp; Contact 3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0" y="272277"/>
            <a:ext cx="9144000" cy="97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1588" y="1238250"/>
            <a:ext cx="9142412" cy="476250"/>
          </a:xfrm>
          <a:prstGeom prst="rect">
            <a:avLst/>
          </a:prstGeom>
          <a:solidFill>
            <a:srgbClr val="004184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fld id="{00000000-1234-1234-1234-123412341234}" type="slidenum">
              <a:rPr lang="en-US" sz="900" ker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900" ker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2" descr="footer-nodes.png"/>
          <p:cNvPicPr preferRelativeResize="0"/>
          <p:nvPr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>
            <a:spLocks noGrp="1"/>
          </p:cNvSpPr>
          <p:nvPr>
            <p:ph type="pic" idx="2"/>
          </p:nvPr>
        </p:nvSpPr>
        <p:spPr>
          <a:xfrm>
            <a:off x="3563642" y="1846443"/>
            <a:ext cx="1986257" cy="159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3560506" y="3617296"/>
            <a:ext cx="2000586" cy="53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3"/>
          </p:nvPr>
        </p:nvSpPr>
        <p:spPr>
          <a:xfrm>
            <a:off x="3560507" y="4314081"/>
            <a:ext cx="2049756" cy="3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4"/>
          </p:nvPr>
        </p:nvSpPr>
        <p:spPr>
          <a:xfrm>
            <a:off x="3560506" y="4822226"/>
            <a:ext cx="2049757" cy="44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3560506" y="4636775"/>
            <a:ext cx="8376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E-mail: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3560506" y="4099663"/>
            <a:ext cx="8486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Phone: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5"/>
          </p:nvPr>
        </p:nvSpPr>
        <p:spPr>
          <a:xfrm>
            <a:off x="3566175" y="3167285"/>
            <a:ext cx="1986322" cy="414668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>
            <a:spLocks noGrp="1"/>
          </p:cNvSpPr>
          <p:nvPr>
            <p:ph type="pic" idx="6"/>
          </p:nvPr>
        </p:nvSpPr>
        <p:spPr>
          <a:xfrm>
            <a:off x="6103642" y="1846443"/>
            <a:ext cx="1986257" cy="159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7"/>
          </p:nvPr>
        </p:nvSpPr>
        <p:spPr>
          <a:xfrm>
            <a:off x="6100506" y="3617296"/>
            <a:ext cx="2000586" cy="53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8"/>
          </p:nvPr>
        </p:nvSpPr>
        <p:spPr>
          <a:xfrm>
            <a:off x="6100507" y="4314081"/>
            <a:ext cx="2049756" cy="3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9"/>
          </p:nvPr>
        </p:nvSpPr>
        <p:spPr>
          <a:xfrm>
            <a:off x="6100506" y="4822226"/>
            <a:ext cx="2049757" cy="44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6100506" y="4636775"/>
            <a:ext cx="8376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E-mail: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6100506" y="4099663"/>
            <a:ext cx="8486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Phone: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3"/>
          </p:nvPr>
        </p:nvSpPr>
        <p:spPr>
          <a:xfrm>
            <a:off x="6106175" y="3167285"/>
            <a:ext cx="1986322" cy="414668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>
            <a:spLocks noGrp="1"/>
          </p:cNvSpPr>
          <p:nvPr>
            <p:ph type="pic" idx="14"/>
          </p:nvPr>
        </p:nvSpPr>
        <p:spPr>
          <a:xfrm>
            <a:off x="1087142" y="1846443"/>
            <a:ext cx="1986257" cy="159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5"/>
          </p:nvPr>
        </p:nvSpPr>
        <p:spPr>
          <a:xfrm>
            <a:off x="1084006" y="3617296"/>
            <a:ext cx="2000586" cy="53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6"/>
          </p:nvPr>
        </p:nvSpPr>
        <p:spPr>
          <a:xfrm>
            <a:off x="1084007" y="4314081"/>
            <a:ext cx="2049756" cy="3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7"/>
          </p:nvPr>
        </p:nvSpPr>
        <p:spPr>
          <a:xfrm>
            <a:off x="1084006" y="4822226"/>
            <a:ext cx="2049757" cy="44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1084006" y="4636775"/>
            <a:ext cx="8376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E-mail: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1084006" y="4099663"/>
            <a:ext cx="8486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Phone: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18"/>
          </p:nvPr>
        </p:nvSpPr>
        <p:spPr>
          <a:xfrm>
            <a:off x="1089675" y="3167285"/>
            <a:ext cx="1986322" cy="414668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354"/>
            <a:ext cx="9144000" cy="829093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 baseline="0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Enter agenda heading here</a:t>
            </a:r>
          </a:p>
        </p:txBody>
      </p:sp>
      <p:sp>
        <p:nvSpPr>
          <p:cNvPr id="16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1541232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93788" y="2117386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3788" y="2670024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93788" y="3222662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buNone/>
              <a:defRPr sz="20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093788" y="3775300"/>
            <a:ext cx="6961187" cy="280987"/>
          </a:xfrm>
          <a:prstGeom prst="rect">
            <a:avLst/>
          </a:prstGeom>
        </p:spPr>
        <p:txBody>
          <a:bodyPr vert="horz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93788" y="4333684"/>
            <a:ext cx="6961187" cy="280987"/>
          </a:xfrm>
          <a:prstGeom prst="rect">
            <a:avLst/>
          </a:prstGeom>
        </p:spPr>
        <p:txBody>
          <a:bodyPr vert="horz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  <a:p>
            <a:pPr algn="ctr" eaLnBrk="1" hangingPunct="1"/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8" name="Picture 17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2" name="Google Shape;102;p26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/>
              <a:pPr eaLnBrk="1" fontAlgn="auto" hangingPunct="1"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7B22E38B-4860-4301-9F7B-4C20A14EFF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d-ID" altLang="en-US" sz="900" kern="0">
                <a:solidFill>
                  <a:srgbClr val="A6A6A6"/>
                </a:solidFill>
                <a:ea typeface="MS PGothic" charset="-128"/>
                <a:cs typeface="Arial"/>
                <a:sym typeface="Arial"/>
              </a:rPr>
              <a:t> </a:t>
            </a:r>
            <a:fld id="{82CB5BC5-225D-46EF-88D3-1449000F91EC}" type="slidenum">
              <a:rPr lang="id-ID" altLang="en-US" sz="900" kern="0" smtClean="0">
                <a:solidFill>
                  <a:srgbClr val="A6A6A6"/>
                </a:solidFill>
                <a:ea typeface="MS PGothic" charset="-128"/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id-ID" altLang="en-US" sz="900" kern="0">
              <a:solidFill>
                <a:srgbClr val="7F7F7F"/>
              </a:solidFill>
              <a:ea typeface="MS PGothic" charset="-128"/>
              <a:cs typeface="Arial"/>
              <a:sym typeface="Arial"/>
            </a:endParaRPr>
          </a:p>
        </p:txBody>
      </p:sp>
      <p:pic>
        <p:nvPicPr>
          <p:cNvPr id="10" name="Picture 10" descr="footer-nodes.png">
            <a:extLst>
              <a:ext uri="{FF2B5EF4-FFF2-40B4-BE49-F238E27FC236}">
                <a16:creationId xmlns:a16="http://schemas.microsoft.com/office/drawing/2014/main" id="{36626BFA-E659-4A5B-8EFE-41293942F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775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2854"/>
            <a:ext cx="9144000" cy="829093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 baseline="0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093788" y="1731732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1093788" y="2307886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093788" y="2860524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093788" y="3413162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buNone/>
              <a:defRPr sz="18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093788" y="3965800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buNone/>
              <a:defRPr sz="18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093788" y="4524184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buNone/>
              <a:defRPr sz="18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E2FDD82-6A7B-442F-B46A-134D510888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d-ID" altLang="en-US" sz="900" kern="0">
                <a:solidFill>
                  <a:srgbClr val="A6A6A6"/>
                </a:solidFill>
                <a:ea typeface="MS PGothic" charset="-128"/>
                <a:cs typeface="Arial"/>
                <a:sym typeface="Arial"/>
              </a:rPr>
              <a:t> </a:t>
            </a:r>
            <a:fld id="{9EE861E3-0AEC-4C24-8AC8-3E1359EB4D98}" type="slidenum">
              <a:rPr lang="id-ID" altLang="en-US" sz="900" kern="0" smtClean="0">
                <a:solidFill>
                  <a:srgbClr val="A6A6A6"/>
                </a:solidFill>
                <a:ea typeface="MS PGothic" charset="-128"/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id-ID" altLang="en-US" sz="900" kern="0">
              <a:solidFill>
                <a:srgbClr val="7F7F7F"/>
              </a:solidFill>
              <a:ea typeface="MS PGothic" charset="-128"/>
              <a:cs typeface="Arial"/>
              <a:sym typeface="Arial"/>
            </a:endParaRPr>
          </a:p>
        </p:txBody>
      </p:sp>
      <p:pic>
        <p:nvPicPr>
          <p:cNvPr id="5" name="Picture 10" descr="footer-nodes.png">
            <a:extLst>
              <a:ext uri="{FF2B5EF4-FFF2-40B4-BE49-F238E27FC236}">
                <a16:creationId xmlns:a16="http://schemas.microsoft.com/office/drawing/2014/main" id="{1582EB70-6282-4EAE-AED1-E081526CF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775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715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4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62766"/>
            <a:ext cx="9144000" cy="1089324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 &amp; 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7">
            <a:extLst>
              <a:ext uri="{FF2B5EF4-FFF2-40B4-BE49-F238E27FC236}">
                <a16:creationId xmlns:a16="http://schemas.microsoft.com/office/drawing/2014/main" id="{350862FB-ED82-4D6F-A50F-1F02FD26CD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1428750"/>
            <a:ext cx="9142412" cy="476250"/>
          </a:xfrm>
          <a:prstGeom prst="rect">
            <a:avLst/>
          </a:prstGeom>
          <a:solidFill>
            <a:srgbClr val="004184"/>
          </a:solidFill>
          <a:ln>
            <a:noFill/>
          </a:ln>
          <a:extLst>
            <a:ext uri="{91240B29-F687-4f45-9708-019B960494DF}"/>
          </a:extLst>
        </p:spPr>
        <p:txBody>
          <a:bodyPr lIns="38100" tIns="38100" rIns="38100" bIns="38100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altLang="en-US" kern="0">
              <a:solidFill>
                <a:srgbClr val="FFFFFF"/>
              </a:solidFill>
              <a:cs typeface="Arial"/>
              <a:sym typeface="Helvetica Light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3B54536-19E6-42D7-A813-900464817E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03513" y="4802188"/>
            <a:ext cx="639762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b="1" kern="0">
                <a:solidFill>
                  <a:srgbClr val="595959"/>
                </a:solidFill>
                <a:sym typeface="Arial"/>
              </a:rPr>
              <a:t>E-mail: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B59A3C5-C569-453D-911B-99AD20C2AD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03513" y="4213225"/>
            <a:ext cx="649287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b="1" kern="0">
                <a:solidFill>
                  <a:srgbClr val="595959"/>
                </a:solidFill>
                <a:sym typeface="Arial"/>
              </a:rPr>
              <a:t>Phone: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C7D245B-838F-470F-85BC-5F76C7ED66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67275" y="4802188"/>
            <a:ext cx="635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b="1" kern="0">
                <a:solidFill>
                  <a:srgbClr val="595959"/>
                </a:solidFill>
                <a:sym typeface="Arial"/>
              </a:rPr>
              <a:t>E-mail: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446B4372-94E6-414A-B0AF-9E7EA7FDB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67275" y="4213225"/>
            <a:ext cx="642938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b="1" kern="0">
                <a:solidFill>
                  <a:srgbClr val="595959"/>
                </a:solidFill>
                <a:sym typeface="Arial"/>
              </a:rPr>
              <a:t>Phone: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9D5D5886-4135-495E-B440-1CCF8D90D2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d-ID" altLang="en-US" sz="900" kern="0">
                <a:solidFill>
                  <a:srgbClr val="A6A6A6"/>
                </a:solidFill>
                <a:ea typeface="MS PGothic" charset="-128"/>
                <a:cs typeface="Arial"/>
                <a:sym typeface="Arial"/>
              </a:rPr>
              <a:t> </a:t>
            </a:r>
            <a:fld id="{83184059-1931-4413-A803-C66D281453F2}" type="slidenum">
              <a:rPr lang="id-ID" altLang="en-US" sz="900" kern="0" smtClean="0">
                <a:solidFill>
                  <a:srgbClr val="A6A6A6"/>
                </a:solidFill>
                <a:ea typeface="MS PGothic" charset="-128"/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id-ID" altLang="en-US" sz="900" kern="0">
              <a:solidFill>
                <a:srgbClr val="7F7F7F"/>
              </a:solidFill>
              <a:ea typeface="MS PGothic" charset="-128"/>
              <a:cs typeface="Arial"/>
              <a:sym typeface="Arial"/>
            </a:endParaRPr>
          </a:p>
        </p:txBody>
      </p:sp>
      <p:pic>
        <p:nvPicPr>
          <p:cNvPr id="19" name="Picture 15" descr="footer-nodes.png">
            <a:extLst>
              <a:ext uri="{FF2B5EF4-FFF2-40B4-BE49-F238E27FC236}">
                <a16:creationId xmlns:a16="http://schemas.microsoft.com/office/drawing/2014/main" id="{94C9A8CA-E5B0-4F65-809A-8EFCCE1C6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1775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4870104" y="2284624"/>
            <a:ext cx="1504950" cy="12112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706470" y="2284624"/>
            <a:ext cx="1504950" cy="12112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2777"/>
            <a:ext cx="9144000" cy="97363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2703871" y="3713679"/>
            <a:ext cx="1507152" cy="4587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866968" y="3713222"/>
            <a:ext cx="1503527" cy="4587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03871" y="4429499"/>
            <a:ext cx="1507549" cy="281467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1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2703871" y="5005650"/>
            <a:ext cx="1507549" cy="281467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1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4866968" y="4429499"/>
            <a:ext cx="1540387" cy="281467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1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866968" y="5005650"/>
            <a:ext cx="1540387" cy="281467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1100" b="0" baseline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2707178" y="3318567"/>
            <a:ext cx="1504999" cy="314186"/>
          </a:xfrm>
          <a:prstGeom prst="rect">
            <a:avLst/>
          </a:prstGeom>
          <a:solidFill>
            <a:srgbClr val="D22432"/>
          </a:solidFill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6"/>
          <p:cNvSpPr>
            <a:spLocks noGrp="1"/>
          </p:cNvSpPr>
          <p:nvPr>
            <p:ph type="body" sz="quarter" idx="30"/>
          </p:nvPr>
        </p:nvSpPr>
        <p:spPr>
          <a:xfrm>
            <a:off x="4872636" y="3318567"/>
            <a:ext cx="1504999" cy="314186"/>
          </a:xfrm>
          <a:prstGeom prst="rect">
            <a:avLst/>
          </a:prstGeom>
          <a:solidFill>
            <a:srgbClr val="D22432"/>
          </a:solidFill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1CBB4DD7-361F-4EFB-99E1-350E64453E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d-ID" altLang="en-US" sz="900" kern="0">
                <a:solidFill>
                  <a:srgbClr val="A6A6A6"/>
                </a:solidFill>
                <a:ea typeface="MS PGothic" charset="-128"/>
                <a:cs typeface="Arial"/>
                <a:sym typeface="Arial"/>
              </a:rPr>
              <a:t> </a:t>
            </a:r>
            <a:fld id="{84508D7F-2ADD-4A79-A10A-356F74AD89C3}" type="slidenum">
              <a:rPr lang="id-ID" altLang="en-US" sz="900" kern="0" smtClean="0">
                <a:solidFill>
                  <a:srgbClr val="A6A6A6"/>
                </a:solidFill>
                <a:ea typeface="MS PGothic" charset="-128"/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id-ID" altLang="en-US" sz="900" kern="0">
              <a:solidFill>
                <a:srgbClr val="7F7F7F"/>
              </a:solidFill>
              <a:ea typeface="MS PGothic" charset="-128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715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4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62766"/>
            <a:ext cx="9144000" cy="1089324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d-ID" altLang="en-US" sz="900" kern="0">
                <a:solidFill>
                  <a:srgbClr val="A6A6A6"/>
                </a:solidFill>
                <a:cs typeface="Arial"/>
                <a:sym typeface="Arial"/>
              </a:rPr>
              <a:t> </a:t>
            </a:r>
            <a:fld id="{519333B4-FB3F-4A5A-ADD1-DD5DEB0E3D76}" type="slidenum">
              <a:rPr lang="id-ID" altLang="en-US" sz="900" kern="0" smtClean="0">
                <a:solidFill>
                  <a:srgbClr val="A6A6A6"/>
                </a:solidFill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id-ID" altLang="en-US" sz="900" kern="0">
              <a:solidFill>
                <a:srgbClr val="7F7F7F"/>
              </a:solidFill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4655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4655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458574"/>
            <a:ext cx="9144000" cy="92379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30495" y="1425727"/>
            <a:ext cx="3884150" cy="3937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4184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/>
          </p:nvPr>
        </p:nvSpPr>
        <p:spPr>
          <a:xfrm>
            <a:off x="4628946" y="1425727"/>
            <a:ext cx="3884150" cy="393700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4184"/>
                </a:solidFill>
              </a:defRPr>
            </a:lvl1pPr>
            <a:lvl2pPr marL="457200" indent="0">
              <a:buNone/>
              <a:defRPr sz="1600">
                <a:solidFill>
                  <a:srgbClr val="004184"/>
                </a:solidFill>
              </a:defRPr>
            </a:lvl2pPr>
            <a:lvl3pPr marL="914400" indent="0">
              <a:buNone/>
              <a:defRPr sz="1600">
                <a:solidFill>
                  <a:srgbClr val="004184"/>
                </a:solidFill>
              </a:defRPr>
            </a:lvl3pPr>
            <a:lvl4pPr marL="1371600" indent="0">
              <a:buNone/>
              <a:defRPr sz="1600">
                <a:solidFill>
                  <a:srgbClr val="004184"/>
                </a:solidFill>
              </a:defRPr>
            </a:lvl4pPr>
            <a:lvl5pPr marL="1828800" indent="0">
              <a:buNone/>
              <a:defRPr sz="1600">
                <a:solidFill>
                  <a:srgbClr val="00418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id-ID" altLang="en-US" sz="900" kern="0">
                <a:solidFill>
                  <a:srgbClr val="A6A6A6"/>
                </a:solidFill>
                <a:cs typeface="Arial"/>
                <a:sym typeface="Arial"/>
              </a:rPr>
              <a:t> </a:t>
            </a:r>
            <a:fld id="{926B23FE-14BD-4543-B2BC-BD209ED7AD0E}" type="slidenum">
              <a:rPr lang="id-ID" altLang="en-US" sz="900" kern="0" smtClean="0">
                <a:solidFill>
                  <a:srgbClr val="A6A6A6"/>
                </a:solidFill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id-ID" altLang="en-US" sz="900" kern="0">
              <a:solidFill>
                <a:srgbClr val="7F7F7F"/>
              </a:solidFill>
              <a:cs typeface="Arial"/>
              <a:sym typeface="Arial"/>
            </a:endParaRPr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458574"/>
            <a:ext cx="9144000" cy="92379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 baseline="0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2563819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93788" y="3139973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3788" y="3692611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93788" y="4245249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093788" y="4797887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buNone/>
              <a:defRPr sz="20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03606" y="929794"/>
            <a:ext cx="2947571" cy="345211"/>
          </a:xfrm>
          <a:prstGeom prst="rect">
            <a:avLst/>
          </a:prstGeom>
        </p:spPr>
        <p:txBody>
          <a:bodyPr vert="horz" anchor="t"/>
          <a:lstStyle>
            <a:lvl1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id-ID" sz="1400" b="0">
                <a:solidFill>
                  <a:srgbClr val="595959"/>
                </a:solidFill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dirty="0">
                <a:latin typeface="+mn-lt"/>
                <a:ea typeface="+mn-ea"/>
                <a:cs typeface="+mn-cs"/>
              </a:rPr>
              <a:t>Enter Presenter Title (Optional)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704382" y="204962"/>
            <a:ext cx="2948503" cy="39194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800" b="1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Presenter: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95702" y="266427"/>
            <a:ext cx="981731" cy="989079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Insert presenter profile picture</a:t>
            </a:r>
          </a:p>
        </p:txBody>
      </p:sp>
      <p:pic>
        <p:nvPicPr>
          <p:cNvPr id="12" name="Picture 11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-1097342" y="45247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529366"/>
            <a:ext cx="9144000" cy="0"/>
          </a:xfrm>
          <a:prstGeom prst="line">
            <a:avLst/>
          </a:prstGeom>
          <a:ln w="3175" cmpd="sng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704382" y="648806"/>
            <a:ext cx="2948503" cy="34263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None/>
              <a:defRPr sz="1600" b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Enter Presenter Name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0" y="1634108"/>
            <a:ext cx="9144000" cy="829093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 baseline="0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Enter agenda heading here</a:t>
            </a:r>
          </a:p>
        </p:txBody>
      </p:sp>
    </p:spTree>
    <p:extLst>
      <p:ext uri="{BB962C8B-B14F-4D97-AF65-F5344CB8AC3E}">
        <p14:creationId xmlns:p14="http://schemas.microsoft.com/office/powerpoint/2010/main" val="15305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2563819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93788" y="3139973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3788" y="3692611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93788" y="4245249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buNone/>
              <a:defRPr sz="18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093788" y="4797887"/>
            <a:ext cx="6961187" cy="280987"/>
          </a:xfrm>
          <a:prstGeom prst="rect">
            <a:avLst/>
          </a:prstGeom>
        </p:spPr>
        <p:txBody>
          <a:bodyPr vert="horz"/>
          <a:lstStyle>
            <a:lvl1pPr marL="0" indent="0" algn="ctr" eaLnBrk="1" hangingPunct="1">
              <a:buNone/>
              <a:defRPr sz="1800" b="0" baseline="0">
                <a:solidFill>
                  <a:srgbClr val="004184"/>
                </a:solidFill>
              </a:defRPr>
            </a:lvl1pPr>
          </a:lstStyle>
          <a:p>
            <a:pPr lvl="0"/>
            <a:r>
              <a:rPr lang="en-US" dirty="0"/>
              <a:t>Enter agenda item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466455" y="929794"/>
            <a:ext cx="2947571" cy="345211"/>
          </a:xfrm>
          <a:prstGeom prst="rect">
            <a:avLst/>
          </a:prstGeom>
        </p:spPr>
        <p:txBody>
          <a:bodyPr vert="horz" anchor="t"/>
          <a:lstStyle>
            <a:lvl1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id-ID" sz="1400" b="0">
                <a:solidFill>
                  <a:srgbClr val="595959"/>
                </a:solidFill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dirty="0">
                <a:latin typeface="+mn-lt"/>
                <a:ea typeface="+mn-ea"/>
                <a:cs typeface="+mn-cs"/>
              </a:rPr>
              <a:t>Enter Presenter Title (Optional)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467231" y="204962"/>
            <a:ext cx="2948503" cy="39194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800" b="1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Presenter: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58551" y="266427"/>
            <a:ext cx="981731" cy="989079"/>
          </a:xfrm>
          <a:prstGeom prst="rect">
            <a:avLst/>
          </a:prstGeom>
          <a:ln w="76200" cmpd="sng">
            <a:solidFill>
              <a:schemeClr val="accent4"/>
            </a:solidFill>
          </a:ln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Insert presenter profile picture</a:t>
            </a:r>
          </a:p>
        </p:txBody>
      </p:sp>
      <p:pic>
        <p:nvPicPr>
          <p:cNvPr id="19" name="Picture 18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1097342" y="45247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529366"/>
            <a:ext cx="9144000" cy="0"/>
          </a:xfrm>
          <a:prstGeom prst="line">
            <a:avLst/>
          </a:prstGeom>
          <a:ln w="3175" cmpd="sng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467231" y="648806"/>
            <a:ext cx="2948503" cy="34263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None/>
              <a:defRPr sz="1600" b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Enter Presenter Name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0" y="1634108"/>
            <a:ext cx="9144000" cy="829093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 baseline="0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Enter agenda heading here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003778" y="929794"/>
            <a:ext cx="2947571" cy="345211"/>
          </a:xfrm>
          <a:prstGeom prst="rect">
            <a:avLst/>
          </a:prstGeom>
        </p:spPr>
        <p:txBody>
          <a:bodyPr vert="horz" anchor="t"/>
          <a:lstStyle>
            <a:lvl1pPr marL="0" indent="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lang="id-ID" sz="1400" b="0">
                <a:solidFill>
                  <a:srgbClr val="595959"/>
                </a:solidFill>
              </a:defRPr>
            </a:lvl1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dirty="0">
                <a:latin typeface="+mn-lt"/>
                <a:ea typeface="+mn-ea"/>
                <a:cs typeface="+mn-cs"/>
              </a:rPr>
              <a:t>Enter Presenter Title (Optional)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004554" y="204962"/>
            <a:ext cx="2948503" cy="39194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800" b="1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Presenter: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4795874" y="266427"/>
            <a:ext cx="981731" cy="989079"/>
          </a:xfrm>
          <a:prstGeom prst="rect">
            <a:avLst/>
          </a:prstGeom>
          <a:ln w="76200" cmpd="sng">
            <a:solidFill>
              <a:srgbClr val="004184"/>
            </a:solidFill>
          </a:ln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r>
              <a:rPr lang="en-US" dirty="0"/>
              <a:t>Insert presenter profile picture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004554" y="648806"/>
            <a:ext cx="2948503" cy="34263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None/>
              <a:defRPr sz="1600" b="0">
                <a:solidFill>
                  <a:srgbClr val="595959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Enter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0237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Insert image (covers the full slide)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2739673"/>
            <a:ext cx="9144000" cy="1622638"/>
          </a:xfrm>
          <a:prstGeom prst="rect">
            <a:avLst/>
          </a:prstGeom>
          <a:solidFill>
            <a:srgbClr val="004184"/>
          </a:solidFill>
        </p:spPr>
        <p:txBody>
          <a:bodyPr anchor="ctr"/>
          <a:lstStyle>
            <a:lvl1pPr algn="ctr"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61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0" y="268074"/>
            <a:ext cx="9144000" cy="92379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 baseline="0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pic>
        <p:nvPicPr>
          <p:cNvPr id="5" name="Picture 4" descr="footer-nodes.pn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1545"/>
            <a:ext cx="9144000" cy="10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7554913" y="6510338"/>
            <a:ext cx="990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id-ID" sz="900">
                <a:solidFill>
                  <a:srgbClr val="A6A6A6"/>
                </a:solidFill>
              </a:rPr>
              <a:t> </a:t>
            </a:r>
            <a:fld id="{282B9933-8DE9-A54A-AA6B-7423E8ABC148}" type="slidenum">
              <a:rPr lang="id-ID" sz="9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id-ID" sz="900">
              <a:solidFill>
                <a:srgbClr val="7F7F7F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0" y="268074"/>
            <a:ext cx="9144000" cy="92379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 baseline="0">
                <a:solidFill>
                  <a:srgbClr val="004184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107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image" Target="../media/image13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image" Target="../media/image11.png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-ena-logo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55" y="6324964"/>
            <a:ext cx="3229552" cy="543985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09600" y="6483350"/>
            <a:ext cx="1119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err="1">
                <a:solidFill>
                  <a:schemeClr val="tx2"/>
                </a:solidFill>
              </a:rPr>
              <a:t>www.ena.com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facebook.png"/>
          <p:cNvPicPr>
            <a:picLocks noChangeAspect="1"/>
          </p:cNvPicPr>
          <p:nvPr userDrawn="1"/>
        </p:nvPicPr>
        <p:blipFill>
          <a:blip r:embed="rId23" cstate="print">
            <a:duotone>
              <a:prstClr val="black"/>
              <a:srgbClr val="023873">
                <a:tint val="45000"/>
                <a:satMod val="400000"/>
              </a:srgb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91" y="6565376"/>
            <a:ext cx="135467" cy="135467"/>
          </a:xfrm>
          <a:prstGeom prst="rect">
            <a:avLst/>
          </a:prstGeom>
        </p:spPr>
      </p:pic>
      <p:pic>
        <p:nvPicPr>
          <p:cNvPr id="7" name="Picture 6" descr="twitter.png"/>
          <p:cNvPicPr>
            <a:picLocks noChangeAspect="1"/>
          </p:cNvPicPr>
          <p:nvPr userDrawn="1"/>
        </p:nvPicPr>
        <p:blipFill>
          <a:blip r:embed="rId24" cstate="print">
            <a:duotone>
              <a:prstClr val="black"/>
              <a:srgbClr val="023873">
                <a:tint val="45000"/>
                <a:satMod val="400000"/>
              </a:srgb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41" y="6565376"/>
            <a:ext cx="135467" cy="135467"/>
          </a:xfrm>
          <a:prstGeom prst="rect">
            <a:avLst/>
          </a:prstGeom>
        </p:spPr>
      </p:pic>
      <p:pic>
        <p:nvPicPr>
          <p:cNvPr id="8" name="Picture 7" descr="linkedin.png"/>
          <p:cNvPicPr>
            <a:picLocks noChangeAspect="1"/>
          </p:cNvPicPr>
          <p:nvPr userDrawn="1"/>
        </p:nvPicPr>
        <p:blipFill>
          <a:blip r:embed="rId25" cstate="print">
            <a:alphaModFix amt="80000"/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77" y="6565376"/>
            <a:ext cx="135467" cy="13546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6350000"/>
            <a:ext cx="9144000" cy="0"/>
          </a:xfrm>
          <a:prstGeom prst="line">
            <a:avLst/>
          </a:prstGeom>
          <a:ln w="3175" cmpd="sng"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7" r:id="rId2"/>
    <p:sldLayoutId id="2147484188" r:id="rId3"/>
    <p:sldLayoutId id="2147484182" r:id="rId4"/>
    <p:sldLayoutId id="2147484191" r:id="rId5"/>
    <p:sldLayoutId id="2147484178" r:id="rId6"/>
    <p:sldLayoutId id="2147484169" r:id="rId7"/>
    <p:sldLayoutId id="2147484167" r:id="rId8"/>
    <p:sldLayoutId id="2147484183" r:id="rId9"/>
    <p:sldLayoutId id="2147484168" r:id="rId10"/>
    <p:sldLayoutId id="2147484184" r:id="rId11"/>
    <p:sldLayoutId id="2147484170" r:id="rId12"/>
    <p:sldLayoutId id="2147484185" r:id="rId13"/>
    <p:sldLayoutId id="2147484179" r:id="rId14"/>
    <p:sldLayoutId id="2147484186" r:id="rId15"/>
    <p:sldLayoutId id="2147484172" r:id="rId16"/>
    <p:sldLayoutId id="2147484173" r:id="rId17"/>
    <p:sldLayoutId id="2147484180" r:id="rId18"/>
    <p:sldLayoutId id="2147484189" r:id="rId19"/>
    <p:sldLayoutId id="214748419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ooter-ena-logo.png"/>
          <p:cNvPicPr preferRelativeResize="0"/>
          <p:nvPr/>
        </p:nvPicPr>
        <p:blipFill rotWithShape="1">
          <a:blip r:embed="rId3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855" y="6324964"/>
            <a:ext cx="3229552" cy="5439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09600" y="6483350"/>
            <a:ext cx="1119188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>
                <a:solidFill>
                  <a:srgbClr val="1A5091"/>
                </a:solidFill>
                <a:latin typeface="Calibri"/>
                <a:ea typeface="Calibri"/>
                <a:cs typeface="Calibri"/>
                <a:sym typeface="Calibri"/>
              </a:rPr>
              <a:t>www.ena.com</a:t>
            </a:r>
            <a:endParaRPr sz="1200" b="1" kern="0">
              <a:solidFill>
                <a:srgbClr val="1A50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 descr="facebook.png"/>
          <p:cNvPicPr preferRelativeResize="0"/>
          <p:nvPr/>
        </p:nvPicPr>
        <p:blipFill rotWithShape="1">
          <a:blip r:embed="rId3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5791" y="6565376"/>
            <a:ext cx="135467" cy="13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twitter.png"/>
          <p:cNvPicPr preferRelativeResize="0"/>
          <p:nvPr/>
        </p:nvPicPr>
        <p:blipFill rotWithShape="1">
          <a:blip r:embed="rId3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6241" y="6565376"/>
            <a:ext cx="135467" cy="13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linkedin.png"/>
          <p:cNvPicPr preferRelativeResize="0"/>
          <p:nvPr/>
        </p:nvPicPr>
        <p:blipFill rotWithShape="1">
          <a:blip r:embed="rId3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1877" y="6565376"/>
            <a:ext cx="135467" cy="135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0" y="63500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30840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  <p:sldLayoutId id="2147484210" r:id="rId18"/>
    <p:sldLayoutId id="2147484211" r:id="rId19"/>
    <p:sldLayoutId id="2147484212" r:id="rId20"/>
    <p:sldLayoutId id="2147484213" r:id="rId21"/>
    <p:sldLayoutId id="2147484214" r:id="rId22"/>
    <p:sldLayoutId id="2147484215" r:id="rId23"/>
    <p:sldLayoutId id="2147484216" r:id="rId24"/>
    <p:sldLayoutId id="2147484217" r:id="rId25"/>
    <p:sldLayoutId id="2147484218" r:id="rId26"/>
    <p:sldLayoutId id="2147484219" r:id="rId27"/>
    <p:sldLayoutId id="214748422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4.xml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00759" y="1500892"/>
            <a:ext cx="6763729" cy="1143000"/>
          </a:xfrm>
          <a:prstGeom prst="rect">
            <a:avLst/>
          </a:prstGeom>
        </p:spPr>
        <p:txBody>
          <a:bodyPr vert="horz" anchor="ctr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ENA Cloud Services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474161" y="3296304"/>
            <a:ext cx="6360569" cy="382462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004184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184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0768DE-A481-A44B-91DD-704CD6E239C7}"/>
              </a:ext>
            </a:extLst>
          </p:cNvPr>
          <p:cNvSpPr/>
          <p:nvPr/>
        </p:nvSpPr>
        <p:spPr>
          <a:xfrm>
            <a:off x="0" y="5284788"/>
            <a:ext cx="9144000" cy="10429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475CCB-50FD-144C-9FF6-7123ED7CE8D5}"/>
              </a:ext>
            </a:extLst>
          </p:cNvPr>
          <p:cNvSpPr txBox="1">
            <a:spLocks/>
          </p:cNvSpPr>
          <p:nvPr/>
        </p:nvSpPr>
        <p:spPr>
          <a:xfrm>
            <a:off x="0" y="238125"/>
            <a:ext cx="9144000" cy="860425"/>
          </a:xfrm>
          <a:prstGeom prst="rect">
            <a:avLst/>
          </a:prstGeom>
        </p:spPr>
        <p:txBody>
          <a:bodyPr vert="horz" lIns="274320" tIns="91440" rIns="274320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 kern="1200" baseline="0">
                <a:solidFill>
                  <a:srgbClr val="004184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184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ENA TrustCompute Packages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MS PGothic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6BECB8-31C8-8E4C-8F52-4DF47BF9C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76436"/>
              </p:ext>
            </p:extLst>
          </p:nvPr>
        </p:nvGraphicFramePr>
        <p:xfrm>
          <a:off x="504264" y="4753909"/>
          <a:ext cx="8135472" cy="1395920"/>
        </p:xfrm>
        <a:graphic>
          <a:graphicData uri="http://schemas.openxmlformats.org/drawingml/2006/table">
            <a:tbl>
              <a:tblPr firstRow="1" bandRow="1"/>
              <a:tblGrid>
                <a:gridCol w="271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11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Setup &amp; Activation</a:t>
                      </a: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18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16301" marR="116301" marT="58151" marB="581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ENA Internet Access</a:t>
                      </a: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Setup Fee</a:t>
                      </a:r>
                      <a:endParaRPr kumimoji="0" lang="en-US" sz="14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Terms</a:t>
                      </a: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25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ON-NET</a:t>
                      </a: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25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252"/>
                          </a:solidFill>
                          <a:effectLst/>
                          <a:uLnTx/>
                          <a:uFillTx/>
                          <a:latin typeface="+mn-lt"/>
                          <a:ea typeface="MS PGothic" charset="0"/>
                          <a:cs typeface="+mn-cs"/>
                        </a:rPr>
                        <a:t>12 month commitment</a:t>
                      </a: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25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OFF-NET</a:t>
                      </a: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25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$2,000</a:t>
                      </a: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252"/>
                          </a:solidFill>
                          <a:effectLst/>
                          <a:uLnTx/>
                          <a:uFillTx/>
                          <a:latin typeface="+mn-lt"/>
                          <a:ea typeface="MS PGothic" charset="0"/>
                          <a:cs typeface="+mn-cs"/>
                        </a:rPr>
                        <a:t>12 month commitment</a:t>
                      </a:r>
                    </a:p>
                  </a:txBody>
                  <a:tcPr marL="116297" marR="116297" marT="58105" marB="5810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76220"/>
              </p:ext>
            </p:extLst>
          </p:nvPr>
        </p:nvGraphicFramePr>
        <p:xfrm>
          <a:off x="2331718" y="2943342"/>
          <a:ext cx="2159636" cy="172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</a:txBody>
                  <a:tcPr marL="45720" marR="4572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RAM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en-US" sz="1100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vCPU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320 GB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TB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Network Access Rate 250 Mbps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$4,400 per Month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19275"/>
              </p:ext>
            </p:extLst>
          </p:nvPr>
        </p:nvGraphicFramePr>
        <p:xfrm>
          <a:off x="4606289" y="2943342"/>
          <a:ext cx="2159636" cy="172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X-Large</a:t>
                      </a:r>
                    </a:p>
                  </a:txBody>
                  <a:tcPr marL="45720" marR="4572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RAM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en-US" sz="1100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vCPU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640 GB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 TB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Network Access Rate ICB*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$8,500 per Month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74472"/>
              </p:ext>
            </p:extLst>
          </p:nvPr>
        </p:nvGraphicFramePr>
        <p:xfrm>
          <a:off x="1251900" y="1134045"/>
          <a:ext cx="2159636" cy="172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49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Entry</a:t>
                      </a:r>
                    </a:p>
                  </a:txBody>
                  <a:tcPr marL="45720" marR="4572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RAM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en-US" sz="1100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vCPU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 GB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1.5 TB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Network Access Rate 50 Mbps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$700 per Month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7694"/>
              </p:ext>
            </p:extLst>
          </p:nvPr>
        </p:nvGraphicFramePr>
        <p:xfrm>
          <a:off x="3492182" y="1128813"/>
          <a:ext cx="2159636" cy="172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</a:txBody>
                  <a:tcPr marL="45720" marR="4572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RAM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en-US" sz="1100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vCPU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80 GB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 TB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Network Access Rate 50 Mbps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$1,200 per Month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67847"/>
              </p:ext>
            </p:extLst>
          </p:nvPr>
        </p:nvGraphicFramePr>
        <p:xfrm>
          <a:off x="5725795" y="1123204"/>
          <a:ext cx="2159636" cy="1721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RAM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en-US" sz="1100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vCPU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160 GB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TB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Network Access Rate 100 Mbps</a:t>
                      </a:r>
                    </a:p>
                  </a:txBody>
                  <a:tcPr marL="45720" marR="4572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6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$2,300 per Month</a:t>
                      </a:r>
                    </a:p>
                  </a:txBody>
                  <a:tcPr marL="45720" marR="4572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5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2F39B7-98FE-2840-95E7-913511CBF104}"/>
              </a:ext>
            </a:extLst>
          </p:cNvPr>
          <p:cNvSpPr/>
          <p:nvPr/>
        </p:nvSpPr>
        <p:spPr>
          <a:xfrm>
            <a:off x="0" y="5294313"/>
            <a:ext cx="9144000" cy="10429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94F9F1-287D-6847-A1F6-5A1367785D46}"/>
              </a:ext>
            </a:extLst>
          </p:cNvPr>
          <p:cNvSpPr txBox="1">
            <a:spLocks/>
          </p:cNvSpPr>
          <p:nvPr/>
        </p:nvSpPr>
        <p:spPr>
          <a:xfrm>
            <a:off x="0" y="528638"/>
            <a:ext cx="9144000" cy="860425"/>
          </a:xfrm>
          <a:prstGeom prst="rect">
            <a:avLst/>
          </a:prstGeom>
        </p:spPr>
        <p:txBody>
          <a:bodyPr vert="horz" lIns="274320" tIns="91440" rIns="274320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 kern="1200" baseline="0">
                <a:solidFill>
                  <a:srgbClr val="004184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184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ENA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184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TrustCompute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184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 Service Add-ons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E8DF16-684C-6346-BAA3-FEFCEDE6559B}"/>
              </a:ext>
            </a:extLst>
          </p:cNvPr>
          <p:cNvSpPr/>
          <p:nvPr/>
        </p:nvSpPr>
        <p:spPr>
          <a:xfrm>
            <a:off x="365125" y="1571159"/>
            <a:ext cx="8413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595959"/>
                </a:solidFill>
                <a:latin typeface="Calibri"/>
                <a:ea typeface=""/>
                <a:cs typeface=""/>
              </a:rPr>
              <a:t>ENA TrustCompute packages can be augmented with additional resources from our </a:t>
            </a:r>
            <a:r>
              <a:rPr lang="en-US" sz="1600" dirty="0" err="1">
                <a:solidFill>
                  <a:srgbClr val="595959"/>
                </a:solidFill>
                <a:latin typeface="Calibri"/>
                <a:ea typeface="MS PGothic" charset="-128"/>
                <a:cs typeface=""/>
              </a:rPr>
              <a:t>à</a:t>
            </a:r>
            <a:r>
              <a:rPr lang="en-US" sz="1600" dirty="0">
                <a:solidFill>
                  <a:srgbClr val="595959"/>
                </a:solidFill>
                <a:latin typeface="Calibri"/>
                <a:ea typeface="MS PGothic" charset="-128"/>
                <a:cs typeface=""/>
              </a:rPr>
              <a:t> la carte menu.  Service add-ons</a:t>
            </a:r>
            <a:r>
              <a:rPr lang="en-US" sz="1600" dirty="0">
                <a:solidFill>
                  <a:srgbClr val="595959"/>
                </a:solidFill>
                <a:latin typeface="Calibri"/>
                <a:ea typeface=""/>
                <a:cs typeface=""/>
              </a:rPr>
              <a:t> will incur an additional monthly recurring charge.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D839312-72FC-974B-8FF2-C39BCD4AD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51079"/>
              </p:ext>
            </p:extLst>
          </p:nvPr>
        </p:nvGraphicFramePr>
        <p:xfrm>
          <a:off x="404813" y="2460625"/>
          <a:ext cx="8412158" cy="3187702"/>
        </p:xfrm>
        <a:graphic>
          <a:graphicData uri="http://schemas.openxmlformats.org/drawingml/2006/table">
            <a:tbl>
              <a:tblPr firstRow="1" bandRow="1"/>
              <a:tblGrid>
                <a:gridCol w="914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3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3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7743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dirty="0"/>
                        <a:t>RAM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dirty="0"/>
                        <a:t>Storage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24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dirty="0"/>
                        <a:t>CPU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dirty="0"/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dirty="0"/>
                        <a:t>IPs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6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GB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Price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TB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Price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Cores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Price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IPs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Price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$100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$50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$80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$40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$200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$150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$160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$80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$300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$250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$320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$160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$400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$500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$640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$320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$500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$1,000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128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$1,280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525252"/>
                        </a:solidFill>
                        <a:latin typeface="+mn-lt"/>
                      </a:endParaRP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525252"/>
                          </a:solidFill>
                          <a:latin typeface="+mn-lt"/>
                        </a:rPr>
                        <a:t>$640</a:t>
                      </a:r>
                    </a:p>
                  </a:txBody>
                  <a:tcPr marL="91437" marR="91437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7F050D-C297-1F42-AD40-A9A895F3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 TrustCompute </a:t>
            </a:r>
            <a:br>
              <a:rPr lang="en-US" dirty="0"/>
            </a:br>
            <a:r>
              <a:rPr lang="en-US" dirty="0"/>
              <a:t>Special Pricing for HESS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9B6EE-DD79-C14F-B96A-9473FB8CB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0" y="4072096"/>
            <a:ext cx="4194260" cy="1744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062D29-0B01-534F-A84B-E5FF314273C8}"/>
              </a:ext>
            </a:extLst>
          </p:cNvPr>
          <p:cNvSpPr txBox="1"/>
          <p:nvPr/>
        </p:nvSpPr>
        <p:spPr>
          <a:xfrm>
            <a:off x="377739" y="2308814"/>
            <a:ext cx="573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Standard discount pricing for ENA TrustCompute</a:t>
            </a:r>
          </a:p>
          <a:p>
            <a:r>
              <a:rPr lang="en-US" dirty="0"/>
              <a:t>10% Discount with a 36-month commitment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23FB9-2238-EB4D-B271-2D4E19DB8B81}"/>
              </a:ext>
            </a:extLst>
          </p:cNvPr>
          <p:cNvSpPr txBox="1"/>
          <p:nvPr/>
        </p:nvSpPr>
        <p:spPr>
          <a:xfrm>
            <a:off x="377739" y="3702763"/>
            <a:ext cx="77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Additional discount for HESS members purchasing a Medium package or larger</a:t>
            </a:r>
          </a:p>
        </p:txBody>
      </p:sp>
    </p:spTree>
    <p:extLst>
      <p:ext uri="{BB962C8B-B14F-4D97-AF65-F5344CB8AC3E}">
        <p14:creationId xmlns:p14="http://schemas.microsoft.com/office/powerpoint/2010/main" val="687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D4FE-36FC-6D44-B2A6-3EB7D9C7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Cloud Services</a:t>
            </a:r>
          </a:p>
        </p:txBody>
      </p:sp>
    </p:spTree>
    <p:extLst>
      <p:ext uri="{BB962C8B-B14F-4D97-AF65-F5344CB8AC3E}">
        <p14:creationId xmlns:p14="http://schemas.microsoft.com/office/powerpoint/2010/main" val="8077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2E15E71-D3A4-7042-8277-88D88042D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364" y="229813"/>
            <a:ext cx="5343139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000" kern="1200" baseline="0">
                <a:solidFill>
                  <a:srgbClr val="F9C63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dirty="0">
                <a:solidFill>
                  <a:schemeClr val="tx2"/>
                </a:solidFill>
                <a:cs typeface="Calibri"/>
              </a:rPr>
              <a:t>Cloud Storage Service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6455EF7-2DE4-CB47-8B2B-950D9DACC892}"/>
              </a:ext>
            </a:extLst>
          </p:cNvPr>
          <p:cNvSpPr txBox="1">
            <a:spLocks/>
          </p:cNvSpPr>
          <p:nvPr/>
        </p:nvSpPr>
        <p:spPr>
          <a:xfrm>
            <a:off x="6601522" y="1121116"/>
            <a:ext cx="2542478" cy="4980851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800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84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Feature highlights  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Object storage with flat-rate billing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Accessible via an industry standard API or via a web interface with file drag-and-drop capability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File sharing with permissions and expiration control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Secure, scalable, fault-tolerant storage for highest data availability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Perfect for offsite backups and data archives, content hosting, and media streaming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A814F-0776-6C40-B709-A58E632C6609}"/>
              </a:ext>
            </a:extLst>
          </p:cNvPr>
          <p:cNvSpPr txBox="1"/>
          <p:nvPr/>
        </p:nvSpPr>
        <p:spPr>
          <a:xfrm>
            <a:off x="-6315342" y="3842751"/>
            <a:ext cx="5827225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en-US" altLang="en-US" sz="1600" b="1" dirty="0">
                <a:solidFill>
                  <a:schemeClr val="accent4"/>
                </a:solidFill>
                <a:latin typeface="Calibri"/>
                <a:ea typeface="MS PGothic" panose="020B0600070205080204" pitchFamily="34" charset="-128"/>
              </a:rPr>
              <a:t> Cost-Effective Cloud Storage </a:t>
            </a:r>
          </a:p>
          <a:p>
            <a:pPr lvl="0" algn="ctr">
              <a:spcBef>
                <a:spcPts val="1000"/>
              </a:spcBef>
              <a:defRPr/>
            </a:pPr>
            <a:r>
              <a:rPr lang="en-US" altLang="en-US" sz="1200" dirty="0">
                <a:solidFill>
                  <a:srgbClr val="004184"/>
                </a:solidFill>
                <a:latin typeface="Calibri"/>
                <a:ea typeface="MS PGothic" panose="020B0600070205080204" pitchFamily="34" charset="-128"/>
              </a:rPr>
              <a:t>Affordable storage with flat-rate billing makes ENA </a:t>
            </a:r>
            <a:r>
              <a:rPr lang="en-US" altLang="en-US" sz="1200" dirty="0" err="1">
                <a:solidFill>
                  <a:srgbClr val="004184"/>
                </a:solidFill>
                <a:latin typeface="Calibri"/>
                <a:ea typeface="MS PGothic" panose="020B0600070205080204" pitchFamily="34" charset="-128"/>
              </a:rPr>
              <a:t>TrustVault</a:t>
            </a:r>
            <a:r>
              <a:rPr lang="en-US" altLang="en-US" sz="1200" dirty="0">
                <a:solidFill>
                  <a:srgbClr val="004184"/>
                </a:solidFill>
                <a:latin typeface="Calibri"/>
                <a:ea typeface="MS PGothic" panose="020B0600070205080204" pitchFamily="34" charset="-128"/>
              </a:rPr>
              <a:t> the perfect location for offsite backups, document sharing, document archival, and media hosting.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4FE120-86D5-884E-A6C2-E47746E6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271706"/>
            <a:ext cx="3601341" cy="5029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288600-B53F-CA4E-8D6E-0D9B8B8B6BCB}"/>
              </a:ext>
            </a:extLst>
          </p:cNvPr>
          <p:cNvGrpSpPr/>
          <p:nvPr/>
        </p:nvGrpSpPr>
        <p:grpSpPr>
          <a:xfrm>
            <a:off x="180950" y="1329909"/>
            <a:ext cx="6453765" cy="4123035"/>
            <a:chOff x="0" y="887730"/>
            <a:chExt cx="7955671" cy="50825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50604D-B8EB-574A-93F1-C8F1D7E60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2439"/>
            <a:stretch/>
          </p:blipFill>
          <p:spPr>
            <a:xfrm>
              <a:off x="0" y="887730"/>
              <a:ext cx="5263376" cy="50825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B6F0DF-E04C-874C-BBC0-7D6862045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368" r="4878"/>
            <a:stretch/>
          </p:blipFill>
          <p:spPr>
            <a:xfrm>
              <a:off x="114353" y="887730"/>
              <a:ext cx="7841318" cy="508254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B5E0B2-6009-DE45-B6CC-BA525B0729FA}"/>
              </a:ext>
            </a:extLst>
          </p:cNvPr>
          <p:cNvSpPr txBox="1"/>
          <p:nvPr/>
        </p:nvSpPr>
        <p:spPr>
          <a:xfrm>
            <a:off x="9813073" y="3334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662E-8EDF-1546-8F49-8138E47B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313" y="117737"/>
            <a:ext cx="4800600" cy="923790"/>
          </a:xfrm>
        </p:spPr>
        <p:txBody>
          <a:bodyPr/>
          <a:lstStyle/>
          <a:p>
            <a:r>
              <a:rPr lang="en-US" dirty="0"/>
              <a:t>Backup-as-a-Service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D3346C0-2444-2E4B-840A-1D462B9B9C37}"/>
              </a:ext>
            </a:extLst>
          </p:cNvPr>
          <p:cNvSpPr txBox="1">
            <a:spLocks/>
          </p:cNvSpPr>
          <p:nvPr/>
        </p:nvSpPr>
        <p:spPr>
          <a:xfrm>
            <a:off x="6289288" y="1059638"/>
            <a:ext cx="2666453" cy="5237331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1800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84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Feature highlights  </a:t>
            </a:r>
          </a:p>
          <a:p>
            <a:pPr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Reliable file backup for servers and workstations</a:t>
            </a:r>
          </a:p>
          <a:p>
            <a:pPr lvl="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"Forever forward" backup methodology</a:t>
            </a:r>
          </a:p>
          <a:p>
            <a:pPr lvl="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Secure backup storage in ENA’s cloud</a:t>
            </a:r>
          </a:p>
          <a:p>
            <a:pPr lvl="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Advanced Encryption Standard (AES)—256 bit data encryption</a:t>
            </a:r>
          </a:p>
          <a:p>
            <a:pPr lvl="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Web-based interface for backup management and restore activities</a:t>
            </a:r>
          </a:p>
          <a:p>
            <a:pPr lvl="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Bandwidth policy option to control bandwidth consumption</a:t>
            </a:r>
          </a:p>
          <a:p>
            <a:pPr lvl="0">
              <a:buClr>
                <a:srgbClr val="595959"/>
              </a:buClr>
              <a:buFont typeface="Arial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4FE120-86D5-884E-A6C2-E47746E63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167715"/>
            <a:ext cx="3980329" cy="5631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4A814F-0776-6C40-B709-A58E632C6609}"/>
              </a:ext>
            </a:extLst>
          </p:cNvPr>
          <p:cNvSpPr txBox="1"/>
          <p:nvPr/>
        </p:nvSpPr>
        <p:spPr>
          <a:xfrm>
            <a:off x="9462992" y="3558916"/>
            <a:ext cx="2810288" cy="12054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en-US" altLang="en-US" sz="1600" b="1" dirty="0">
                <a:solidFill>
                  <a:schemeClr val="accent4"/>
                </a:solidFill>
                <a:latin typeface="Calibri"/>
                <a:ea typeface="MS PGothic" panose="020B0600070205080204" pitchFamily="34" charset="-128"/>
              </a:rPr>
              <a:t>Secure File Backup </a:t>
            </a:r>
          </a:p>
          <a:p>
            <a:pPr lvl="0" algn="ctr">
              <a:spcBef>
                <a:spcPts val="1000"/>
              </a:spcBef>
              <a:defRPr/>
            </a:pPr>
            <a:r>
              <a:rPr lang="en-US" altLang="en-US" sz="1200" dirty="0">
                <a:solidFill>
                  <a:schemeClr val="accent4"/>
                </a:solidFill>
                <a:latin typeface="Calibri"/>
                <a:ea typeface="MS PGothic" panose="020B0600070205080204" pitchFamily="34" charset="-128"/>
              </a:rPr>
              <a:t>Cost-effective data backup solution that helps organizations protect against data loss caused by operational mishaps or malicious threats such as ransomware.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37D5F-7A4D-A14A-B57A-6E2050685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10" y="892889"/>
            <a:ext cx="5761046" cy="531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7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Content Placeholder 1">
            <a:extLst>
              <a:ext uri="{FF2B5EF4-FFF2-40B4-BE49-F238E27FC236}">
                <a16:creationId xmlns:a16="http://schemas.microsoft.com/office/drawing/2014/main" id="{79F3995F-8412-49D5-BC9E-689AD50C585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762" y="2675429"/>
            <a:ext cx="8372475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79F3995F-8412-49D5-BC9E-689AD50C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86815"/>
            <a:ext cx="9242854" cy="19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35CA70D-C36A-49A1-A1A6-4D6DD177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475"/>
            <a:ext cx="9144000" cy="10890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ENA’s Suite of Enhanced </a:t>
            </a:r>
            <a:br>
              <a:rPr lang="en-US" alt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Technology Solutions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FB71D96-9DE3-4DE6-A621-7A18AF29A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12" y="2055275"/>
            <a:ext cx="7648575" cy="294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28164E-4C3D-304A-A82B-F73C2D462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6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2638"/>
          </a:xfrm>
          <a:solidFill>
            <a:schemeClr val="accent3"/>
          </a:solidFill>
        </p:spPr>
        <p:txBody>
          <a:bodyPr/>
          <a:lstStyle/>
          <a:p>
            <a:r>
              <a:rPr lang="en-US" sz="3600" dirty="0"/>
              <a:t>Cloud Solutions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5133B-2544-244F-86CC-DE4337F8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60" y="180640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0">
            <a:extLst>
              <a:ext uri="{FF2B5EF4-FFF2-40B4-BE49-F238E27FC236}">
                <a16:creationId xmlns:a16="http://schemas.microsoft.com/office/drawing/2014/main" id="{02B2F6B5-66F3-DF40-AD15-540EF56B12EE}"/>
              </a:ext>
            </a:extLst>
          </p:cNvPr>
          <p:cNvSpPr txBox="1">
            <a:spLocks/>
          </p:cNvSpPr>
          <p:nvPr/>
        </p:nvSpPr>
        <p:spPr>
          <a:xfrm>
            <a:off x="0" y="232626"/>
            <a:ext cx="9144000" cy="816993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4184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184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ENA Cloud Services Portfolio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2349FA-95CF-9C46-9544-2341BFE23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78" y="1304635"/>
            <a:ext cx="3273952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3BB3B4-DA04-AA47-8EAB-EB5687403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81" y="4250570"/>
            <a:ext cx="4116275" cy="541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490" y="1744942"/>
            <a:ext cx="3937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>
              <a:lnSpc>
                <a:spcPct val="200000"/>
              </a:lnSpc>
              <a:buClr>
                <a:srgbClr val="595959"/>
              </a:buClr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ea typeface="MS PGothic" charset="-128"/>
                <a:cs typeface=""/>
              </a:rPr>
              <a:t>Backup-as-a-Service</a:t>
            </a:r>
          </a:p>
          <a:p>
            <a:pPr marL="342892" indent="-342892">
              <a:buClr>
                <a:srgbClr val="595959"/>
              </a:buClr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ea typeface="MS PGothic" charset="-128"/>
                <a:cs typeface=""/>
              </a:rPr>
              <a:t>File backup with cloud storage repository for cost effective protection against data loss</a:t>
            </a:r>
            <a:br>
              <a:rPr lang="en-US" dirty="0">
                <a:solidFill>
                  <a:srgbClr val="595959"/>
                </a:solidFill>
                <a:ea typeface="MS PGothic" charset="-128"/>
                <a:cs typeface=""/>
              </a:rPr>
            </a:b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8578" y="1731637"/>
            <a:ext cx="408409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>
              <a:lnSpc>
                <a:spcPct val="200000"/>
              </a:lnSpc>
              <a:buClr>
                <a:srgbClr val="595959"/>
              </a:buClr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ea typeface="MS PGothic" charset="-128"/>
                <a:cs typeface=""/>
              </a:rPr>
              <a:t>Cloud storage service</a:t>
            </a:r>
          </a:p>
          <a:p>
            <a:pPr marL="342892" indent="-342892">
              <a:buClr>
                <a:srgbClr val="595959"/>
              </a:buClr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Object storage accessible via web interface or an S3 compliant API</a:t>
            </a:r>
            <a:endParaRPr lang="en-US" dirty="0">
              <a:solidFill>
                <a:srgbClr val="595959"/>
              </a:solidFill>
              <a:ea typeface="MS PGothic" charset="-128"/>
              <a:cs typeface=""/>
            </a:endParaRPr>
          </a:p>
          <a:p>
            <a:pPr marL="342892" indent="-342892">
              <a:spcBef>
                <a:spcPts val="600"/>
              </a:spcBef>
              <a:buClr>
                <a:srgbClr val="595959"/>
              </a:buClr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Cost-effective storage solution for offsite backups, content hosting, or media streaming</a:t>
            </a:r>
            <a:endParaRPr lang="en-US" dirty="0">
              <a:solidFill>
                <a:srgbClr val="595959"/>
              </a:solidFill>
              <a:ea typeface="MS PGothic" charset="-128"/>
              <a:cs typeface=""/>
            </a:endParaRPr>
          </a:p>
          <a:p>
            <a:pPr>
              <a:buClr>
                <a:srgbClr val="595959"/>
              </a:buClr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1281" y="4666584"/>
            <a:ext cx="4116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>
              <a:lnSpc>
                <a:spcPct val="200000"/>
              </a:lnSpc>
              <a:buClr>
                <a:srgbClr val="595959"/>
              </a:buClr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ea typeface="MS PGothic" charset="-128"/>
                <a:cs typeface=""/>
              </a:rPr>
              <a:t>Infrastructure-as-a-Service </a:t>
            </a:r>
          </a:p>
          <a:p>
            <a:pPr marL="342892" indent="-342892">
              <a:buClr>
                <a:srgbClr val="595959"/>
              </a:buClr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ea typeface="MS PGothic" charset="-128"/>
                <a:cs typeface=""/>
              </a:rPr>
              <a:t>Simplified cloud computing designed for everyone</a:t>
            </a:r>
          </a:p>
          <a:p>
            <a:pPr>
              <a:buClr>
                <a:srgbClr val="595959"/>
              </a:buClr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78D86C-B7C2-C841-B46C-DEE5A5998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0" y="1323685"/>
            <a:ext cx="3684808" cy="5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858B18F-D4E8-AF4A-8042-8DF7B42DDE56}"/>
              </a:ext>
            </a:extLst>
          </p:cNvPr>
          <p:cNvSpPr txBox="1">
            <a:spLocks/>
          </p:cNvSpPr>
          <p:nvPr/>
        </p:nvSpPr>
        <p:spPr>
          <a:xfrm>
            <a:off x="0" y="120650"/>
            <a:ext cx="9144000" cy="1089025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4184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4184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Cloud Management Boundaries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80572" y="1129044"/>
            <a:ext cx="274320" cy="496378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700" dirty="0"/>
              <a:t>Operational / Administrative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68235" y="1129044"/>
            <a:ext cx="274320" cy="496378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700" dirty="0"/>
              <a:t>Security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6010" y="5818507"/>
            <a:ext cx="7892236" cy="2743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Data Center Floor Space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6010" y="5498149"/>
            <a:ext cx="7892236" cy="2743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Racks &amp; Cable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6010" y="5177790"/>
            <a:ext cx="7892236" cy="2743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Power &amp; Cooling w/ Redundant Systems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6010" y="4857431"/>
            <a:ext cx="7892236" cy="27432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Virtual Private Cloud w/ Private Network Connection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6010" y="3931604"/>
            <a:ext cx="2584357" cy="8797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Network Hardware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69949" y="3931604"/>
            <a:ext cx="2584357" cy="8797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Storage Hardware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23889" y="3919382"/>
            <a:ext cx="2584357" cy="8797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Server Hardware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23889" y="2989269"/>
            <a:ext cx="2584357" cy="8797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Virtualization Software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23889" y="2059156"/>
            <a:ext cx="2584357" cy="8797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Operating System Software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623889" y="1129043"/>
            <a:ext cx="2584357" cy="8797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Middleware &amp; Applications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743079" y="2814644"/>
            <a:ext cx="711181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4FE120-86D5-884E-A6C2-E47746E6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0" y="1012325"/>
            <a:ext cx="3980329" cy="52394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14690" y="2218878"/>
            <a:ext cx="3105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Customer Managed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8261" y="2819124"/>
            <a:ext cx="2298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ENA Managed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1640" y="2497665"/>
            <a:ext cx="147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Infrastructure</a:t>
            </a:r>
            <a:br>
              <a:rPr lang="en-US" dirty="0">
                <a:solidFill>
                  <a:srgbClr val="595959"/>
                </a:solidFill>
              </a:rPr>
            </a:br>
            <a:r>
              <a:rPr lang="en-US" dirty="0">
                <a:solidFill>
                  <a:srgbClr val="595959"/>
                </a:solidFill>
              </a:rPr>
              <a:t>as a Service</a:t>
            </a:r>
          </a:p>
        </p:txBody>
      </p:sp>
    </p:spTree>
    <p:extLst>
      <p:ext uri="{BB962C8B-B14F-4D97-AF65-F5344CB8AC3E}">
        <p14:creationId xmlns:p14="http://schemas.microsoft.com/office/powerpoint/2010/main" val="20318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87C0061-004A-CA4C-A6AB-27DC8D86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039" y="235476"/>
            <a:ext cx="4371975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000" kern="1200" baseline="0">
                <a:solidFill>
                  <a:srgbClr val="F9C63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Infrastructure-as-a-Service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536165A-C082-8440-8A13-6DDA9B3D7EF1}"/>
              </a:ext>
            </a:extLst>
          </p:cNvPr>
          <p:cNvSpPr txBox="1">
            <a:spLocks/>
          </p:cNvSpPr>
          <p:nvPr/>
        </p:nvSpPr>
        <p:spPr>
          <a:xfrm>
            <a:off x="6233995" y="957000"/>
            <a:ext cx="2849043" cy="4252446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800" kern="1200" baseline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184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Highlights  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Virtual private cloud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Inclusive packaging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Multi-region data center option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Advanced networking features 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Choice of operating systems 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Selection of pre-configured open source application stacks</a:t>
            </a:r>
          </a:p>
          <a:p>
            <a:pPr marL="171450" lvl="0" indent="-171450">
              <a:buClr>
                <a:srgbClr val="595959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595959"/>
                </a:solidFill>
              </a:rPr>
              <a:t>5-Step VM migration process powered by Veeam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3E6ACF-92AF-194C-8B16-82FDCA2D5322}"/>
              </a:ext>
            </a:extLst>
          </p:cNvPr>
          <p:cNvGrpSpPr/>
          <p:nvPr/>
        </p:nvGrpSpPr>
        <p:grpSpPr>
          <a:xfrm>
            <a:off x="189570" y="957000"/>
            <a:ext cx="5718519" cy="5243078"/>
            <a:chOff x="256476" y="845490"/>
            <a:chExt cx="5247844" cy="48115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72609B-3E61-0043-9904-22CC9C197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76" y="845490"/>
              <a:ext cx="4114800" cy="41747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BBA493-7D76-3D42-9207-E51E2AE6A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70072" y="2412019"/>
              <a:ext cx="3434248" cy="3245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DA658AE-946C-F74F-A411-99F20B894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61" y="137385"/>
            <a:ext cx="4530658" cy="5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0">
            <a:extLst>
              <a:ext uri="{FF2B5EF4-FFF2-40B4-BE49-F238E27FC236}">
                <a16:creationId xmlns:a16="http://schemas.microsoft.com/office/drawing/2014/main" id="{6FEF4BFB-51B8-574C-8614-6AC65371C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532" y="1313017"/>
            <a:ext cx="6779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595959"/>
                </a:solidFill>
                <a:cs typeface=""/>
              </a:rPr>
              <a:t>Our growing selection of pre-configured, free application stacks saves organizations time and money.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54D45DB-F3B5-9746-A786-20A19078786F}"/>
              </a:ext>
            </a:extLst>
          </p:cNvPr>
          <p:cNvSpPr txBox="1">
            <a:spLocks/>
          </p:cNvSpPr>
          <p:nvPr/>
        </p:nvSpPr>
        <p:spPr>
          <a:xfrm>
            <a:off x="1661532" y="931223"/>
            <a:ext cx="5493021" cy="379412"/>
          </a:xfrm>
          <a:prstGeom prst="rect">
            <a:avLst/>
          </a:prstGeom>
        </p:spPr>
        <p:txBody>
          <a:bodyPr vert="horz" anchor="ctr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4184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NEW FEATURE: STACKS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MS PGothic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FE120-86D5-884E-A6C2-E47746E63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287654"/>
            <a:ext cx="3980329" cy="523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0E835-C3E5-214D-9493-9B4E4F8FE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1001867"/>
            <a:ext cx="1250732" cy="13102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923543-12F5-414F-856F-10777DFA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66" y="2312158"/>
            <a:ext cx="8756467" cy="3775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75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DD61F80-654F-014B-9FF5-27D872BF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438" y="1436608"/>
            <a:ext cx="7505713" cy="94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595959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ENA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TrustCompute’s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 guided 5-step migration process helps streamline and simplify VM migration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54D45DB-F3B5-9746-A786-20A19078786F}"/>
              </a:ext>
            </a:extLst>
          </p:cNvPr>
          <p:cNvSpPr txBox="1">
            <a:spLocks/>
          </p:cNvSpPr>
          <p:nvPr/>
        </p:nvSpPr>
        <p:spPr>
          <a:xfrm>
            <a:off x="1728441" y="931223"/>
            <a:ext cx="5515322" cy="379412"/>
          </a:xfrm>
          <a:prstGeom prst="rect">
            <a:avLst/>
          </a:prstGeom>
        </p:spPr>
        <p:txBody>
          <a:bodyPr vert="horz" anchor="ctr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4184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MS PGothic" charset="0"/>
              </a:rPr>
              <a:t>NEW FEATURE: VM Migration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MS PGothic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4FE120-86D5-884E-A6C2-E47746E6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287654"/>
            <a:ext cx="3980329" cy="523949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8879C0E3-706C-134A-8143-BBA3D971A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473" y="2733459"/>
            <a:ext cx="2889673" cy="9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D2848"/>
                </a:solidFill>
                <a:cs typeface=""/>
              </a:rPr>
              <a:t>5-Step</a:t>
            </a:r>
          </a:p>
          <a:p>
            <a:pPr algn="ctr"/>
            <a:r>
              <a:rPr lang="en-US" altLang="en-US" sz="3600" b="1" dirty="0">
                <a:solidFill>
                  <a:srgbClr val="0D2848"/>
                </a:solidFill>
                <a:cs typeface=""/>
              </a:rPr>
              <a:t>VM Migration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255716-9C07-7244-A45E-CA2505618CF5}"/>
              </a:ext>
            </a:extLst>
          </p:cNvPr>
          <p:cNvSpPr/>
          <p:nvPr/>
        </p:nvSpPr>
        <p:spPr>
          <a:xfrm>
            <a:off x="2631743" y="4088758"/>
            <a:ext cx="885706" cy="877201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   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295C1F-DECF-8745-85A8-0BD272888735}"/>
              </a:ext>
            </a:extLst>
          </p:cNvPr>
          <p:cNvSpPr/>
          <p:nvPr/>
        </p:nvSpPr>
        <p:spPr>
          <a:xfrm>
            <a:off x="1439795" y="3055133"/>
            <a:ext cx="886968" cy="877824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92E354-3AF8-054B-A552-A13843D64A0C}"/>
              </a:ext>
            </a:extLst>
          </p:cNvPr>
          <p:cNvSpPr/>
          <p:nvPr/>
        </p:nvSpPr>
        <p:spPr>
          <a:xfrm>
            <a:off x="4366943" y="5107897"/>
            <a:ext cx="1030378" cy="10363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  </a:t>
            </a:r>
          </a:p>
          <a:p>
            <a:pPr algn="ctr"/>
            <a:r>
              <a:rPr lang="en-US" b="1" dirty="0"/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007914C-FFE2-1D48-9CC6-CD2F774AD220}"/>
              </a:ext>
            </a:extLst>
          </p:cNvPr>
          <p:cNvSpPr/>
          <p:nvPr/>
        </p:nvSpPr>
        <p:spPr>
          <a:xfrm>
            <a:off x="6280036" y="2513572"/>
            <a:ext cx="1081056" cy="10831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    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9076D6-600F-894E-8399-8D2087E72FF5}"/>
              </a:ext>
            </a:extLst>
          </p:cNvPr>
          <p:cNvSpPr/>
          <p:nvPr/>
        </p:nvSpPr>
        <p:spPr>
          <a:xfrm>
            <a:off x="6215445" y="4434847"/>
            <a:ext cx="1210238" cy="11912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Step   </a:t>
            </a:r>
          </a:p>
          <a:p>
            <a:pPr algn="ctr"/>
            <a:r>
              <a:rPr lang="en-US" b="1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A8C4E3-F7CD-D44D-893C-3BDC7ABE7E13}"/>
              </a:ext>
            </a:extLst>
          </p:cNvPr>
          <p:cNvSpPr txBox="1"/>
          <p:nvPr/>
        </p:nvSpPr>
        <p:spPr>
          <a:xfrm>
            <a:off x="325239" y="3179600"/>
            <a:ext cx="123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Activate Migration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FD3404-9739-1E4D-8045-CEA8622F0A2A}"/>
              </a:ext>
            </a:extLst>
          </p:cNvPr>
          <p:cNvSpPr txBox="1"/>
          <p:nvPr/>
        </p:nvSpPr>
        <p:spPr>
          <a:xfrm>
            <a:off x="1486505" y="4204140"/>
            <a:ext cx="139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Download</a:t>
            </a:r>
          </a:p>
          <a:p>
            <a:r>
              <a:rPr lang="en-US" b="1" dirty="0">
                <a:solidFill>
                  <a:srgbClr val="C00000"/>
                </a:solidFill>
              </a:rPr>
              <a:t>Migration Director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649DFA-C38D-3B46-84C6-784F7282477D}"/>
              </a:ext>
            </a:extLst>
          </p:cNvPr>
          <p:cNvSpPr txBox="1"/>
          <p:nvPr/>
        </p:nvSpPr>
        <p:spPr>
          <a:xfrm>
            <a:off x="4207532" y="4448221"/>
            <a:ext cx="1233744" cy="51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Install</a:t>
            </a:r>
          </a:p>
          <a:p>
            <a:pPr algn="ctr"/>
            <a:r>
              <a:rPr lang="en-US" b="1" dirty="0">
                <a:solidFill>
                  <a:schemeClr val="accent4"/>
                </a:solidFill>
              </a:rPr>
              <a:t>Agent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6CC9E-D086-B549-A5A0-699FA3AAD5F7}"/>
              </a:ext>
            </a:extLst>
          </p:cNvPr>
          <p:cNvSpPr txBox="1"/>
          <p:nvPr/>
        </p:nvSpPr>
        <p:spPr>
          <a:xfrm>
            <a:off x="7395598" y="2671080"/>
            <a:ext cx="123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Backup Source VM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5004F0-1F98-6E45-855F-1FF342BD3DE7}"/>
              </a:ext>
            </a:extLst>
          </p:cNvPr>
          <p:cNvSpPr txBox="1"/>
          <p:nvPr/>
        </p:nvSpPr>
        <p:spPr>
          <a:xfrm>
            <a:off x="7463015" y="4550951"/>
            <a:ext cx="2023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Restore VM 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 ENA TrustCompute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718C13-3171-2D40-BF5A-42588C0433DD}"/>
              </a:ext>
            </a:extLst>
          </p:cNvPr>
          <p:cNvCxnSpPr>
            <a:cxnSpLocks/>
            <a:stCxn id="35" idx="5"/>
          </p:cNvCxnSpPr>
          <p:nvPr/>
        </p:nvCxnSpPr>
        <p:spPr>
          <a:xfrm>
            <a:off x="2205365" y="3721401"/>
            <a:ext cx="556086" cy="495821"/>
          </a:xfrm>
          <a:prstGeom prst="straightConnector1">
            <a:avLst/>
          </a:prstGeom>
          <a:ln w="50800">
            <a:solidFill>
              <a:schemeClr val="bg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2024E3F-B40C-1749-9F47-421B8A922ADB}"/>
              </a:ext>
            </a:extLst>
          </p:cNvPr>
          <p:cNvCxnSpPr>
            <a:cxnSpLocks/>
          </p:cNvCxnSpPr>
          <p:nvPr/>
        </p:nvCxnSpPr>
        <p:spPr>
          <a:xfrm>
            <a:off x="3387740" y="4837496"/>
            <a:ext cx="979204" cy="788585"/>
          </a:xfrm>
          <a:prstGeom prst="straightConnector1">
            <a:avLst/>
          </a:prstGeom>
          <a:ln w="508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1D771D-D4F5-E846-B497-61297D824254}"/>
              </a:ext>
            </a:extLst>
          </p:cNvPr>
          <p:cNvCxnSpPr>
            <a:cxnSpLocks/>
          </p:cNvCxnSpPr>
          <p:nvPr/>
        </p:nvCxnSpPr>
        <p:spPr>
          <a:xfrm flipV="1">
            <a:off x="5246425" y="3438076"/>
            <a:ext cx="1191928" cy="1821594"/>
          </a:xfrm>
          <a:prstGeom prst="straightConnector1">
            <a:avLst/>
          </a:prstGeom>
          <a:ln w="508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8C53F0F-D022-B14C-9BA3-C8FFEDAE39D7}"/>
              </a:ext>
            </a:extLst>
          </p:cNvPr>
          <p:cNvCxnSpPr>
            <a:cxnSpLocks/>
          </p:cNvCxnSpPr>
          <p:nvPr/>
        </p:nvCxnSpPr>
        <p:spPr>
          <a:xfrm>
            <a:off x="6820564" y="3596695"/>
            <a:ext cx="0" cy="838152"/>
          </a:xfrm>
          <a:prstGeom prst="straightConnector1">
            <a:avLst/>
          </a:prstGeom>
          <a:ln w="508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0652D80-57F0-374B-92B0-D1DFF7E31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1035653"/>
            <a:ext cx="1250732" cy="1310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F06816-F8C5-A04F-ACAA-22DB0AB243D3}"/>
              </a:ext>
            </a:extLst>
          </p:cNvPr>
          <p:cNvSpPr txBox="1"/>
          <p:nvPr/>
        </p:nvSpPr>
        <p:spPr>
          <a:xfrm>
            <a:off x="150947" y="5931622"/>
            <a:ext cx="220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Powered by Veeam</a:t>
            </a:r>
          </a:p>
        </p:txBody>
      </p:sp>
    </p:spTree>
    <p:extLst>
      <p:ext uri="{BB962C8B-B14F-4D97-AF65-F5344CB8AC3E}">
        <p14:creationId xmlns:p14="http://schemas.microsoft.com/office/powerpoint/2010/main" val="18995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51879" y="4017270"/>
            <a:ext cx="4592121" cy="253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580"/>
              </a:lnSpc>
              <a:spcBef>
                <a:spcPts val="1000"/>
              </a:spcBef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FFFFFF"/>
                </a:solidFill>
                <a:latin typeface="Calibri"/>
                <a:ea typeface="MS PGothic" pitchFamily="34" charset="-128"/>
              </a:rPr>
              <a:t>Our customer support team will move mountains to keep your services operating </a:t>
            </a:r>
            <a:br>
              <a:rPr lang="en-US" dirty="0">
                <a:solidFill>
                  <a:srgbClr val="FFFFFF"/>
                </a:solidFill>
                <a:latin typeface="Calibri"/>
                <a:ea typeface="MS PGothic" pitchFamily="34" charset="-128"/>
              </a:rPr>
            </a:br>
            <a:r>
              <a:rPr lang="en-US" dirty="0">
                <a:solidFill>
                  <a:srgbClr val="FFFFFF"/>
                </a:solidFill>
                <a:latin typeface="Calibri"/>
                <a:ea typeface="MS PGothic" pitchFamily="34" charset="-128"/>
              </a:rPr>
              <a:t>at peak performance. </a:t>
            </a:r>
          </a:p>
          <a:p>
            <a:pPr marL="285750" lvl="0" indent="-285750">
              <a:lnSpc>
                <a:spcPts val="2580"/>
              </a:lnSpc>
              <a:spcBef>
                <a:spcPts val="1000"/>
              </a:spcBef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FFFFFF"/>
                </a:solidFill>
                <a:latin typeface="Calibri"/>
                <a:ea typeface="MS PGothic" pitchFamily="34" charset="-128"/>
              </a:rPr>
              <a:t>All calls will be answered by a live professional in our USA-based offices with the knowledge and experience to resolve your issue.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6DE24E-2FC1-8342-8B50-D3939DC04B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54" y="1774627"/>
            <a:ext cx="5430884" cy="2714311"/>
          </a:xfrm>
          <a:prstGeom prst="rect">
            <a:avLst/>
          </a:prstGeom>
        </p:spPr>
      </p:pic>
      <p:sp>
        <p:nvSpPr>
          <p:cNvPr id="15" name="Title 16">
            <a:extLst>
              <a:ext uri="{FF2B5EF4-FFF2-40B4-BE49-F238E27FC236}">
                <a16:creationId xmlns:a16="http://schemas.microsoft.com/office/drawing/2014/main" id="{12F726D1-3264-D745-B091-8404D38B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879" y="256267"/>
            <a:ext cx="4361352" cy="610809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chemeClr val="accent2"/>
                </a:solidFill>
              </a:rPr>
              <a:t>24x7x365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B10060B3-3587-3D4B-B018-6B2800F6E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61520" y="1173546"/>
            <a:ext cx="4372164" cy="500062"/>
          </a:xfrm>
        </p:spPr>
        <p:txBody>
          <a:bodyPr/>
          <a:lstStyle/>
          <a:p>
            <a:pPr algn="ctr"/>
            <a:r>
              <a:rPr lang="en-US" sz="3200" b="1" dirty="0"/>
              <a:t>CUSTOMER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8213F-98DA-F442-80AD-54FA17C02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0" y="1857700"/>
            <a:ext cx="2791664" cy="453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2A8F32-82D7-1F43-B0D8-CEC7B5F937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300483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2E75C1-F8CE-604B-96EE-C0FF4BF8B961}"/>
              </a:ext>
            </a:extLst>
          </p:cNvPr>
          <p:cNvGrpSpPr/>
          <p:nvPr/>
        </p:nvGrpSpPr>
        <p:grpSpPr>
          <a:xfrm>
            <a:off x="423749" y="3950281"/>
            <a:ext cx="2117202" cy="2447775"/>
            <a:chOff x="504431" y="3923387"/>
            <a:chExt cx="2117202" cy="2447775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BF37C523-455E-5640-AA68-EFBC03D117EF}"/>
                </a:ext>
              </a:extLst>
            </p:cNvPr>
            <p:cNvSpPr/>
            <p:nvPr/>
          </p:nvSpPr>
          <p:spPr>
            <a:xfrm rot="5400000">
              <a:off x="342670" y="4092199"/>
              <a:ext cx="2447775" cy="2110151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ACA656-0C98-7647-BEDC-FDEF735BE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31" y="4179464"/>
              <a:ext cx="2096920" cy="1935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4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2018 ENA PPT Color Scheme">
      <a:dk1>
        <a:srgbClr val="191919"/>
      </a:dk1>
      <a:lt1>
        <a:srgbClr val="FFFFFF"/>
      </a:lt1>
      <a:dk2>
        <a:srgbClr val="1A5091"/>
      </a:dk2>
      <a:lt2>
        <a:srgbClr val="666666"/>
      </a:lt2>
      <a:accent1>
        <a:srgbClr val="B31021"/>
      </a:accent1>
      <a:accent2>
        <a:srgbClr val="F2B941"/>
      </a:accent2>
      <a:accent3>
        <a:srgbClr val="7ABBCB"/>
      </a:accent3>
      <a:accent4>
        <a:srgbClr val="1A5091"/>
      </a:accent4>
      <a:accent5>
        <a:srgbClr val="D22432"/>
      </a:accent5>
      <a:accent6>
        <a:srgbClr val="9DD750"/>
      </a:accent6>
      <a:hlink>
        <a:srgbClr val="1A5091"/>
      </a:hlink>
      <a:folHlink>
        <a:srgbClr val="023873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2018 ENA PPT Color Scheme">
      <a:dk1>
        <a:srgbClr val="191919"/>
      </a:dk1>
      <a:lt1>
        <a:srgbClr val="FFFFFF"/>
      </a:lt1>
      <a:dk2>
        <a:srgbClr val="1A5091"/>
      </a:dk2>
      <a:lt2>
        <a:srgbClr val="666666"/>
      </a:lt2>
      <a:accent1>
        <a:srgbClr val="B31021"/>
      </a:accent1>
      <a:accent2>
        <a:srgbClr val="F2B941"/>
      </a:accent2>
      <a:accent3>
        <a:srgbClr val="7ABBCB"/>
      </a:accent3>
      <a:accent4>
        <a:srgbClr val="1A5091"/>
      </a:accent4>
      <a:accent5>
        <a:srgbClr val="D22432"/>
      </a:accent5>
      <a:accent6>
        <a:srgbClr val="9DD750"/>
      </a:accent6>
      <a:hlink>
        <a:srgbClr val="1A5091"/>
      </a:hlink>
      <a:folHlink>
        <a:srgbClr val="0238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20346</TotalTime>
  <Words>618</Words>
  <Application>Microsoft Macintosh PowerPoint</Application>
  <PresentationFormat>On-screen Show (4:3)</PresentationFormat>
  <Paragraphs>212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PowerPoint Presentation</vt:lpstr>
      <vt:lpstr>ENA’s Suite of Enhanced  Technology Solutions</vt:lpstr>
      <vt:lpstr>Cloud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24x7x365</vt:lpstr>
      <vt:lpstr>PowerPoint Presentation</vt:lpstr>
      <vt:lpstr>PowerPoint Presentation</vt:lpstr>
      <vt:lpstr>ENA TrustCompute  Special Pricing for HESS Members</vt:lpstr>
      <vt:lpstr>Additional Cloud Services</vt:lpstr>
      <vt:lpstr>PowerPoint Presentation</vt:lpstr>
      <vt:lpstr>Backup-as-a-Service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Dedi Juniadi</dc:creator>
  <cp:lastModifiedBy>Simone Welter</cp:lastModifiedBy>
  <cp:revision>962</cp:revision>
  <cp:lastPrinted>2015-12-16T22:29:23Z</cp:lastPrinted>
  <dcterms:created xsi:type="dcterms:W3CDTF">2015-07-30T03:12:37Z</dcterms:created>
  <dcterms:modified xsi:type="dcterms:W3CDTF">2019-01-22T21:37:54Z</dcterms:modified>
</cp:coreProperties>
</file>